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2" r:id="rId2"/>
  </p:sldMasterIdLst>
  <p:notesMasterIdLst>
    <p:notesMasterId r:id="rId43"/>
  </p:notesMasterIdLst>
  <p:handoutMasterIdLst>
    <p:handoutMasterId r:id="rId44"/>
  </p:handoutMasterIdLst>
  <p:sldIdLst>
    <p:sldId id="447" r:id="rId3"/>
    <p:sldId id="402" r:id="rId4"/>
    <p:sldId id="439" r:id="rId5"/>
    <p:sldId id="434" r:id="rId6"/>
    <p:sldId id="344" r:id="rId7"/>
    <p:sldId id="416" r:id="rId8"/>
    <p:sldId id="430" r:id="rId9"/>
    <p:sldId id="961" r:id="rId10"/>
    <p:sldId id="974" r:id="rId11"/>
    <p:sldId id="975" r:id="rId12"/>
    <p:sldId id="976" r:id="rId13"/>
    <p:sldId id="977" r:id="rId14"/>
    <p:sldId id="270" r:id="rId15"/>
    <p:sldId id="271" r:id="rId16"/>
    <p:sldId id="1233" r:id="rId17"/>
    <p:sldId id="999" r:id="rId18"/>
    <p:sldId id="277" r:id="rId19"/>
    <p:sldId id="278" r:id="rId20"/>
    <p:sldId id="279" r:id="rId21"/>
    <p:sldId id="280" r:id="rId22"/>
    <p:sldId id="1010" r:id="rId23"/>
    <p:sldId id="1011" r:id="rId24"/>
    <p:sldId id="429" r:id="rId25"/>
    <p:sldId id="364" r:id="rId26"/>
    <p:sldId id="448" r:id="rId27"/>
    <p:sldId id="382" r:id="rId28"/>
    <p:sldId id="441" r:id="rId29"/>
    <p:sldId id="449" r:id="rId30"/>
    <p:sldId id="374" r:id="rId31"/>
    <p:sldId id="445" r:id="rId32"/>
    <p:sldId id="380" r:id="rId33"/>
    <p:sldId id="379" r:id="rId34"/>
    <p:sldId id="423" r:id="rId35"/>
    <p:sldId id="387" r:id="rId36"/>
    <p:sldId id="390" r:id="rId37"/>
    <p:sldId id="420" r:id="rId38"/>
    <p:sldId id="421" r:id="rId39"/>
    <p:sldId id="413" r:id="rId40"/>
    <p:sldId id="265" r:id="rId41"/>
    <p:sldId id="435" r:id="rId42"/>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5701" autoAdjust="0"/>
  </p:normalViewPr>
  <p:slideViewPr>
    <p:cSldViewPr snapToGrid="0" showGuides="1">
      <p:cViewPr varScale="1">
        <p:scale>
          <a:sx n="128" d="100"/>
          <a:sy n="128" d="100"/>
        </p:scale>
        <p:origin x="520" y="17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‹N°›</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Shape 51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76444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Shape 53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95655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Shape 53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82307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Shape 57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11930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Shape 5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14474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Shape 5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518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Shape 60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63556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Shape 6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10615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39</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85440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278075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8</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10519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Shape 4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98073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Shape 46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8422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Shape 47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8225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Shape 5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2938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apositive de titre" type="title">
  <p:cSld name="Diapositive de titr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1524397" y="2494331"/>
            <a:ext cx="9146381" cy="1015632"/>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2400"/>
            </a:lvl2pPr>
            <a:lvl3pPr lvl="2" indent="0" rtl="0">
              <a:spcBef>
                <a:spcPts val="0"/>
              </a:spcBef>
              <a:spcAft>
                <a:spcPts val="0"/>
              </a:spcAft>
              <a:buSzPts val="1400"/>
              <a:buNone/>
              <a:defRPr sz="2400"/>
            </a:lvl3pPr>
            <a:lvl4pPr lvl="3" indent="0" rtl="0">
              <a:spcBef>
                <a:spcPts val="0"/>
              </a:spcBef>
              <a:spcAft>
                <a:spcPts val="0"/>
              </a:spcAft>
              <a:buSzPts val="1400"/>
              <a:buNone/>
              <a:defRPr sz="2400"/>
            </a:lvl4pPr>
            <a:lvl5pPr lvl="4" indent="0" rtl="0">
              <a:spcBef>
                <a:spcPts val="0"/>
              </a:spcBef>
              <a:spcAft>
                <a:spcPts val="0"/>
              </a:spcAft>
              <a:buSzPts val="1400"/>
              <a:buNone/>
              <a:defRPr sz="2400"/>
            </a:lvl5pPr>
            <a:lvl6pPr lvl="5" indent="0" rtl="0">
              <a:spcBef>
                <a:spcPts val="0"/>
              </a:spcBef>
              <a:spcAft>
                <a:spcPts val="0"/>
              </a:spcAft>
              <a:buSzPts val="1400"/>
              <a:buNone/>
              <a:defRPr sz="2400"/>
            </a:lvl6pPr>
            <a:lvl7pPr lvl="6" indent="0" rtl="0">
              <a:spcBef>
                <a:spcPts val="0"/>
              </a:spcBef>
              <a:spcAft>
                <a:spcPts val="0"/>
              </a:spcAft>
              <a:buSzPts val="1400"/>
              <a:buNone/>
              <a:defRPr sz="2400"/>
            </a:lvl7pPr>
            <a:lvl8pPr lvl="7" indent="0" rtl="0">
              <a:spcBef>
                <a:spcPts val="0"/>
              </a:spcBef>
              <a:spcAft>
                <a:spcPts val="0"/>
              </a:spcAft>
              <a:buSzPts val="1400"/>
              <a:buNone/>
              <a:defRPr sz="2400"/>
            </a:lvl8pPr>
            <a:lvl9pPr lvl="8" indent="0" rtl="0">
              <a:spcBef>
                <a:spcPts val="0"/>
              </a:spcBef>
              <a:spcAft>
                <a:spcPts val="0"/>
              </a:spcAft>
              <a:buSzPts val="1400"/>
              <a:buNone/>
              <a:defRPr sz="2400"/>
            </a:lvl9pPr>
          </a:lstStyle>
          <a:p>
            <a:endParaRPr/>
          </a:p>
        </p:txBody>
      </p:sp>
      <p:sp>
        <p:nvSpPr>
          <p:cNvPr id="58" name="Shape 58"/>
          <p:cNvSpPr txBox="1">
            <a:spLocks noGrp="1"/>
          </p:cNvSpPr>
          <p:nvPr>
            <p:ph type="subTitle" idx="1"/>
          </p:nvPr>
        </p:nvSpPr>
        <p:spPr>
          <a:xfrm>
            <a:off x="1524397" y="3602037"/>
            <a:ext cx="9146381" cy="1655600"/>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100"/>
              <a:buFont typeface="Arial"/>
              <a:buNone/>
              <a:defRPr sz="2400" b="0" i="0" u="none" strike="noStrike" cap="none">
                <a:solidFill>
                  <a:schemeClr val="dk1"/>
                </a:solidFill>
                <a:latin typeface="Calibri"/>
                <a:ea typeface="Calibri"/>
                <a:cs typeface="Calibri"/>
                <a:sym typeface="Calibri"/>
              </a:defRPr>
            </a:lvl1pPr>
            <a:lvl2pPr marL="457189" marR="0" lvl="1" indent="0" algn="ctr" rtl="0">
              <a:lnSpc>
                <a:spcPct val="90000"/>
              </a:lnSpc>
              <a:spcBef>
                <a:spcPts val="500"/>
              </a:spcBef>
              <a:spcAft>
                <a:spcPts val="0"/>
              </a:spcAft>
              <a:buClr>
                <a:schemeClr val="dk1"/>
              </a:buClr>
              <a:buSzPts val="1800"/>
              <a:buFont typeface="Arial"/>
              <a:buNone/>
              <a:defRPr sz="2000" b="0" i="0" u="none" strike="noStrike" cap="none">
                <a:solidFill>
                  <a:schemeClr val="dk1"/>
                </a:solidFill>
                <a:latin typeface="Calibri"/>
                <a:ea typeface="Calibri"/>
                <a:cs typeface="Calibri"/>
                <a:sym typeface="Calibri"/>
              </a:defRPr>
            </a:lvl2pPr>
            <a:lvl3pPr marL="914377" marR="0" lvl="2" indent="0" algn="ctr" rtl="0">
              <a:lnSpc>
                <a:spcPct val="90000"/>
              </a:lnSpc>
              <a:spcBef>
                <a:spcPts val="500"/>
              </a:spcBef>
              <a:spcAft>
                <a:spcPts val="0"/>
              </a:spcAft>
              <a:buClr>
                <a:schemeClr val="dk1"/>
              </a:buClr>
              <a:buSzPts val="1500"/>
              <a:buFont typeface="Arial"/>
              <a:buNone/>
              <a:defRPr sz="1800" b="0" i="0" u="none" strike="noStrike" cap="none">
                <a:solidFill>
                  <a:schemeClr val="dk1"/>
                </a:solidFill>
                <a:latin typeface="Calibri"/>
                <a:ea typeface="Calibri"/>
                <a:cs typeface="Calibri"/>
                <a:sym typeface="Calibri"/>
              </a:defRPr>
            </a:lvl3pPr>
            <a:lvl4pPr marL="1371566" marR="0" lvl="3"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4pPr>
            <a:lvl5pPr marL="1828754" marR="0" lvl="4"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5pPr>
            <a:lvl6pPr marL="2285943" marR="0" lvl="5"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6pPr>
            <a:lvl7pPr marL="2743131" marR="0" lvl="6"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7pPr>
            <a:lvl8pPr marL="3200320" marR="0" lvl="7"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8pPr>
            <a:lvl9pPr marL="3657509" marR="0" lvl="8"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838418" y="6356351"/>
            <a:ext cx="2743914" cy="3652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60" name="Shape 60"/>
          <p:cNvSpPr txBox="1">
            <a:spLocks noGrp="1"/>
          </p:cNvSpPr>
          <p:nvPr>
            <p:ph type="ftr" idx="11"/>
          </p:nvPr>
        </p:nvSpPr>
        <p:spPr>
          <a:xfrm>
            <a:off x="4039652" y="6356351"/>
            <a:ext cx="4115872" cy="36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612843" y="6356351"/>
            <a:ext cx="2743914" cy="365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9pPr>
          </a:lstStyle>
          <a:p>
            <a:fld id="{00000000-1234-1234-1234-123412341234}" type="slidenum">
              <a:rPr lang="fr" smtClean="0"/>
              <a:pPr/>
              <a:t>‹N°›</a:t>
            </a:fld>
            <a:endParaRPr lang="fr"/>
          </a:p>
        </p:txBody>
      </p:sp>
    </p:spTree>
    <p:extLst>
      <p:ext uri="{BB962C8B-B14F-4D97-AF65-F5344CB8AC3E}">
        <p14:creationId xmlns:p14="http://schemas.microsoft.com/office/powerpoint/2010/main" val="2813446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53855899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fr-FR"/>
              <a:t>Cliquez sur l'icône pour ajouter une image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text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799" r:id="rId24"/>
    <p:sldLayoutId id="2147483800" r:id="rId25"/>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sapbrandtools.com/imagelibrary/index.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hyperlink" Target="https://recast.ai/docs/conditions"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s://recast.ai/docs/conditions" TargetMode="External"/><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laceholder Partner logo"/>
          <p:cNvSpPr/>
          <p:nvPr/>
        </p:nvSpPr>
        <p:spPr bwMode="gray">
          <a:xfrm>
            <a:off x="288000" y="6174872"/>
            <a:ext cx="944661"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35" name="Speaker"/>
          <p:cNvSpPr>
            <a:spLocks noGrp="1"/>
          </p:cNvSpPr>
          <p:nvPr>
            <p:ph type="subTitle" idx="1"/>
          </p:nvPr>
        </p:nvSpPr>
        <p:spPr bwMode="gray"/>
        <p:txBody>
          <a:bodyPr/>
          <a:lstStyle/>
          <a:p>
            <a:r>
              <a:rPr lang="en-US" dirty="0"/>
              <a:t>Speaker’s Name, SAP</a:t>
            </a:r>
          </a:p>
          <a:p>
            <a:pPr lvl="0"/>
            <a:r>
              <a:rPr lang="en-US" dirty="0"/>
              <a:t>Month 00, 2019</a:t>
            </a:r>
          </a:p>
        </p:txBody>
      </p:sp>
      <p:sp>
        <p:nvSpPr>
          <p:cNvPr id="8" name="Presentation Title"/>
          <p:cNvSpPr>
            <a:spLocks noGrp="1"/>
          </p:cNvSpPr>
          <p:nvPr>
            <p:ph type="title"/>
          </p:nvPr>
        </p:nvSpPr>
        <p:spPr bwMode="gray">
          <a:xfrm>
            <a:off x="288000" y="4024430"/>
            <a:ext cx="10899174" cy="997196"/>
          </a:xfrm>
        </p:spPr>
        <p:txBody>
          <a:bodyPr/>
          <a:lstStyle/>
          <a:p>
            <a:r>
              <a:rPr lang="en" b="0" dirty="0"/>
              <a:t>A Plankton Classifier Chatbot using SAP’s </a:t>
            </a:r>
            <a:r>
              <a:rPr lang="en" b="0" dirty="0" err="1"/>
              <a:t>ConversationalAI</a:t>
            </a:r>
            <a:r>
              <a:rPr lang="en" b="0" dirty="0"/>
              <a:t> and Transfer Learning</a:t>
            </a:r>
            <a:br>
              <a:rPr lang="en" b="0" dirty="0"/>
            </a:br>
            <a:r>
              <a:rPr lang="en-US" dirty="0">
                <a:solidFill>
                  <a:schemeClr val="accent1"/>
                </a:solidFill>
              </a:rPr>
              <a:t>and Here and Here</a:t>
            </a:r>
            <a:endParaRPr lang="de-DE" dirty="0">
              <a:solidFill>
                <a:schemeClr val="accent1"/>
              </a:solidFill>
            </a:endParaRPr>
          </a:p>
        </p:txBody>
      </p:sp>
      <p:pic>
        <p:nvPicPr>
          <p:cNvPr id="10" name="Title Image Placeholder">
            <a:extLst>
              <a:ext uri="{FF2B5EF4-FFF2-40B4-BE49-F238E27FC236}">
                <a16:creationId xmlns:a16="http://schemas.microsoft.com/office/drawing/2014/main" id="{6ABE7D25-3386-4720-A94E-81D3F455A4C9}"/>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55" r="55"/>
          <a:stretch/>
        </p:blipFill>
        <p:spPr>
          <a:prstGeom prst="rect">
            <a:avLst/>
          </a:prstGeom>
        </p:spPr>
      </p:pic>
      <p:sp>
        <p:nvSpPr>
          <p:cNvPr id="9" name="Link SAP Image Library">
            <a:extLst>
              <a:ext uri="{FF2B5EF4-FFF2-40B4-BE49-F238E27FC236}">
                <a16:creationId xmlns:a16="http://schemas.microsoft.com/office/drawing/2014/main" id="{37BBCD80-5547-4D0A-BBC6-1AF2014A02A1}"/>
              </a:ext>
            </a:extLst>
          </p:cNvPr>
          <p:cNvSpPr/>
          <p:nvPr/>
        </p:nvSpPr>
        <p:spPr bwMode="gray">
          <a:xfrm>
            <a:off x="288000" y="604876"/>
            <a:ext cx="3322438" cy="506086"/>
          </a:xfrm>
          <a:prstGeom prst="roundRect">
            <a:avLst>
              <a:gd name="adj" fmla="val 16667"/>
            </a:avLst>
          </a:prstGeom>
          <a:solidFill>
            <a:srgbClr val="FFFF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36000" tIns="36000" rIns="36000" bIns="36000" rtlCol="0" anchor="ctr">
            <a:spAutoFit/>
          </a:bodyPr>
          <a:lstStyle/>
          <a:p>
            <a:pPr fontAlgn="base">
              <a:spcBef>
                <a:spcPct val="50000"/>
              </a:spcBef>
              <a:spcAft>
                <a:spcPct val="0"/>
              </a:spcAft>
              <a:buClr>
                <a:srgbClr val="F0AB00"/>
              </a:buClr>
              <a:buSzPct val="80000"/>
            </a:pPr>
            <a:r>
              <a:rPr lang="en-US" sz="1000" b="1" kern="0" dirty="0">
                <a:solidFill>
                  <a:sysClr val="windowText" lastClr="000000"/>
                </a:solidFill>
                <a:ea typeface="Arial Unicode MS" pitchFamily="34" charset="-128"/>
                <a:cs typeface="Arial Unicode MS" pitchFamily="34" charset="-128"/>
                <a:sym typeface="Arial"/>
              </a:rPr>
              <a:t>NOTE: </a:t>
            </a:r>
            <a:r>
              <a:rPr lang="en-US" sz="1000" kern="0" dirty="0">
                <a:solidFill>
                  <a:sysClr val="windowText" lastClr="000000"/>
                </a:solidFill>
                <a:ea typeface="Arial Unicode MS" pitchFamily="34" charset="-128"/>
                <a:cs typeface="Arial Unicode MS" pitchFamily="34" charset="-128"/>
                <a:sym typeface="Arial"/>
              </a:rPr>
              <a:t>Delete the yellow stickers</a:t>
            </a:r>
            <a:r>
              <a:rPr lang="en-US" sz="1000" kern="0" baseline="0" dirty="0">
                <a:solidFill>
                  <a:sysClr val="windowText" lastClr="000000"/>
                </a:solidFill>
                <a:ea typeface="Arial Unicode MS" pitchFamily="34" charset="-128"/>
                <a:cs typeface="Arial Unicode MS" pitchFamily="34" charset="-128"/>
                <a:sym typeface="Arial"/>
              </a:rPr>
              <a:t> when finished.</a:t>
            </a:r>
            <a:endParaRPr lang="en-US" sz="1000" kern="0" dirty="0">
              <a:solidFill>
                <a:sysClr val="windowText" lastClr="000000"/>
              </a:solidFill>
              <a:ea typeface="Arial Unicode MS" pitchFamily="34" charset="-128"/>
              <a:cs typeface="Arial Unicode MS" pitchFamily="34" charset="-128"/>
              <a:sym typeface="Arial"/>
            </a:endParaRPr>
          </a:p>
          <a:p>
            <a:pPr fontAlgn="base">
              <a:spcBef>
                <a:spcPts val="600"/>
              </a:spcBef>
              <a:spcAft>
                <a:spcPct val="0"/>
              </a:spcAft>
              <a:buClr>
                <a:srgbClr val="F0AB00"/>
              </a:buClr>
              <a:buSzPct val="80000"/>
            </a:pPr>
            <a:r>
              <a:rPr lang="en-US" sz="1000" kern="0" dirty="0">
                <a:solidFill>
                  <a:sysClr val="windowText" lastClr="000000"/>
                </a:solidFill>
                <a:ea typeface="Arial Unicode MS" pitchFamily="34" charset="-128"/>
                <a:cs typeface="Arial Unicode MS" pitchFamily="34" charset="-128"/>
                <a:sym typeface="Arial"/>
              </a:rPr>
              <a:t>See the </a:t>
            </a:r>
            <a:r>
              <a:rPr lang="en-US" sz="1000" kern="0" dirty="0">
                <a:solidFill>
                  <a:sysClr val="windowText" lastClr="000000"/>
                </a:solidFill>
                <a:ea typeface="Arial Unicode MS" pitchFamily="34" charset="-128"/>
                <a:cs typeface="Arial Unicode MS" pitchFamily="34" charset="-128"/>
                <a:sym typeface="Arial"/>
                <a:hlinkClick r:id="rId4"/>
              </a:rPr>
              <a:t>SAP Image Library</a:t>
            </a:r>
            <a:r>
              <a:rPr lang="en-US" sz="1000" kern="0" dirty="0">
                <a:solidFill>
                  <a:sysClr val="windowText" lastClr="000000"/>
                </a:solidFill>
                <a:ea typeface="Arial Unicode MS" pitchFamily="34" charset="-128"/>
                <a:cs typeface="Arial Unicode MS" pitchFamily="34" charset="-128"/>
                <a:sym typeface="Arial"/>
              </a:rPr>
              <a:t> for other available images.</a:t>
            </a:r>
          </a:p>
        </p:txBody>
      </p:sp>
      <p:sp>
        <p:nvSpPr>
          <p:cNvPr id="12" name="Change Classification info">
            <a:extLst>
              <a:ext uri="{FF2B5EF4-FFF2-40B4-BE49-F238E27FC236}">
                <a16:creationId xmlns:a16="http://schemas.microsoft.com/office/drawing/2014/main" id="{E4A94AEB-212D-4982-B868-19DBD576FF12}"/>
              </a:ext>
            </a:extLst>
          </p:cNvPr>
          <p:cNvSpPr/>
          <p:nvPr/>
        </p:nvSpPr>
        <p:spPr bwMode="gray">
          <a:xfrm>
            <a:off x="1232661" y="5655747"/>
            <a:ext cx="4860000" cy="340519"/>
          </a:xfrm>
          <a:prstGeom prst="roundRect">
            <a:avLst>
              <a:gd name="adj" fmla="val 16667"/>
            </a:avLst>
          </a:prstGeom>
          <a:solidFill>
            <a:srgbClr val="FFFF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36000" tIns="0" rIns="36000" bIns="0" rtlCol="0" anchor="ctr">
            <a:spAutoFit/>
          </a:bodyPr>
          <a:lstStyle/>
          <a:p>
            <a:pPr fontAlgn="base">
              <a:spcBef>
                <a:spcPts val="600"/>
              </a:spcBef>
              <a:spcAft>
                <a:spcPct val="0"/>
              </a:spcAft>
              <a:buClr>
                <a:srgbClr val="F0AB00"/>
              </a:buClr>
              <a:buSzPct val="80000"/>
            </a:pPr>
            <a:r>
              <a:rPr lang="en-US" sz="1000" kern="0" dirty="0">
                <a:solidFill>
                  <a:sysClr val="windowText" lastClr="000000"/>
                </a:solidFill>
                <a:ea typeface="Arial Unicode MS" pitchFamily="34" charset="-128"/>
                <a:cs typeface="Arial Unicode MS" pitchFamily="34" charset="-128"/>
                <a:sym typeface="Arial"/>
              </a:rPr>
              <a:t>You can easily change the classification on </a:t>
            </a:r>
            <a:r>
              <a:rPr lang="en-US" sz="1000" b="1" kern="0" dirty="0">
                <a:solidFill>
                  <a:sysClr val="windowText" lastClr="000000"/>
                </a:solidFill>
                <a:ea typeface="Arial Unicode MS" pitchFamily="34" charset="-128"/>
                <a:cs typeface="Arial Unicode MS" pitchFamily="34" charset="-128"/>
                <a:sym typeface="Arial"/>
              </a:rPr>
              <a:t>all</a:t>
            </a:r>
            <a:r>
              <a:rPr lang="en-US" sz="1000" kern="0" dirty="0">
                <a:solidFill>
                  <a:sysClr val="windowText" lastClr="000000"/>
                </a:solidFill>
                <a:ea typeface="Arial Unicode MS" pitchFamily="34" charset="-128"/>
                <a:cs typeface="Arial Unicode MS" pitchFamily="34" charset="-128"/>
                <a:sym typeface="Arial"/>
              </a:rPr>
              <a:t> slides with the </a:t>
            </a:r>
            <a:r>
              <a:rPr lang="en-US" sz="1000" i="1" kern="0" dirty="0">
                <a:solidFill>
                  <a:sysClr val="windowText" lastClr="000000"/>
                </a:solidFill>
                <a:ea typeface="Arial Unicode MS" pitchFamily="34" charset="-128"/>
                <a:cs typeface="Arial Unicode MS" pitchFamily="34" charset="-128"/>
                <a:sym typeface="Arial"/>
              </a:rPr>
              <a:t>Presentation Wizard</a:t>
            </a:r>
            <a:r>
              <a:rPr lang="en-US" sz="1000" kern="0" dirty="0">
                <a:solidFill>
                  <a:sysClr val="windowText" lastClr="000000"/>
                </a:solidFill>
                <a:ea typeface="Arial Unicode MS" pitchFamily="34" charset="-128"/>
                <a:cs typeface="Arial Unicode MS" pitchFamily="34" charset="-128"/>
                <a:sym typeface="Arial"/>
              </a:rPr>
              <a:t>. </a:t>
            </a:r>
            <a:br>
              <a:rPr lang="en-US" sz="1000" kern="0" dirty="0">
                <a:solidFill>
                  <a:sysClr val="windowText" lastClr="000000"/>
                </a:solidFill>
                <a:ea typeface="Arial Unicode MS" pitchFamily="34" charset="-128"/>
                <a:cs typeface="Arial Unicode MS" pitchFamily="34" charset="-128"/>
                <a:sym typeface="Arial"/>
              </a:rPr>
            </a:br>
            <a:r>
              <a:rPr lang="en-US" sz="1000" kern="0" dirty="0">
                <a:solidFill>
                  <a:sysClr val="windowText" lastClr="000000"/>
                </a:solidFill>
                <a:ea typeface="Arial Unicode MS" pitchFamily="34" charset="-128"/>
                <a:cs typeface="Arial Unicode MS" pitchFamily="34" charset="-128"/>
                <a:sym typeface="Arial"/>
              </a:rPr>
              <a:t>Go to </a:t>
            </a:r>
            <a:r>
              <a:rPr lang="en-US" sz="1000" i="1" kern="0" dirty="0">
                <a:solidFill>
                  <a:sysClr val="windowText" lastClr="000000"/>
                </a:solidFill>
                <a:ea typeface="Arial Unicode MS" pitchFamily="34" charset="-128"/>
                <a:cs typeface="Arial Unicode MS" pitchFamily="34" charset="-128"/>
                <a:sym typeface="Arial"/>
              </a:rPr>
              <a:t>File</a:t>
            </a:r>
            <a:r>
              <a:rPr lang="en-US" sz="1000" kern="0" dirty="0">
                <a:solidFill>
                  <a:sysClr val="windowText" lastClr="000000"/>
                </a:solidFill>
                <a:ea typeface="Arial Unicode MS" pitchFamily="34" charset="-128"/>
                <a:cs typeface="Arial Unicode MS" pitchFamily="34" charset="-128"/>
                <a:sym typeface="Arial"/>
              </a:rPr>
              <a:t> </a:t>
            </a:r>
            <a:r>
              <a:rPr lang="en-US" sz="1000" kern="0" dirty="0">
                <a:solidFill>
                  <a:sysClr val="windowText" lastClr="000000"/>
                </a:solidFill>
                <a:ea typeface="Arial Unicode MS" pitchFamily="34" charset="-128"/>
                <a:cs typeface="Arial Unicode MS" pitchFamily="34" charset="-128"/>
                <a:sym typeface="Wingdings"/>
              </a:rPr>
              <a:t></a:t>
            </a:r>
            <a:r>
              <a:rPr lang="en-US" sz="1000" kern="0" dirty="0">
                <a:solidFill>
                  <a:sysClr val="windowText" lastClr="000000"/>
                </a:solidFill>
                <a:ea typeface="Arial Unicode MS" pitchFamily="34" charset="-128"/>
                <a:cs typeface="Arial Unicode MS" pitchFamily="34" charset="-128"/>
                <a:sym typeface="Arial"/>
              </a:rPr>
              <a:t> </a:t>
            </a:r>
            <a:r>
              <a:rPr lang="en-US" sz="1000" i="1" kern="0" dirty="0">
                <a:solidFill>
                  <a:sysClr val="windowText" lastClr="000000"/>
                </a:solidFill>
                <a:ea typeface="Arial Unicode MS" pitchFamily="34" charset="-128"/>
                <a:cs typeface="Arial Unicode MS" pitchFamily="34" charset="-128"/>
                <a:sym typeface="Arial"/>
              </a:rPr>
              <a:t>Change Classification</a:t>
            </a:r>
          </a:p>
        </p:txBody>
      </p:sp>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p:nvPr/>
        </p:nvSpPr>
        <p:spPr>
          <a:xfrm>
            <a:off x="1055854" y="1296269"/>
            <a:ext cx="7124400" cy="40892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464" name="Shape 464"/>
          <p:cNvSpPr txBox="1"/>
          <p:nvPr/>
        </p:nvSpPr>
        <p:spPr>
          <a:xfrm>
            <a:off x="1220120" y="5503133"/>
            <a:ext cx="6806000" cy="684400"/>
          </a:xfrm>
          <a:prstGeom prst="rect">
            <a:avLst/>
          </a:prstGeom>
          <a:noFill/>
          <a:ln>
            <a:noFill/>
          </a:ln>
        </p:spPr>
        <p:txBody>
          <a:bodyPr spcFirstLastPara="1" wrap="square" lIns="121900" tIns="121900" rIns="121900" bIns="121900" anchor="t" anchorCtr="0">
            <a:noAutofit/>
          </a:bodyPr>
          <a:lstStyle/>
          <a:p>
            <a:pPr algn="ctr"/>
            <a:r>
              <a:rPr lang="fr" sz="2000" err="1">
                <a:latin typeface="+mn-lt"/>
                <a:ea typeface="Roboto"/>
                <a:cs typeface="Roboto"/>
                <a:sym typeface="Roboto"/>
              </a:rPr>
              <a:t>Every</a:t>
            </a:r>
            <a:r>
              <a:rPr lang="fr" sz="2000">
                <a:latin typeface="+mn-lt"/>
                <a:ea typeface="Roboto"/>
                <a:cs typeface="Roboto"/>
                <a:sym typeface="Roboto"/>
              </a:rPr>
              <a:t> </a:t>
            </a:r>
            <a:r>
              <a:rPr lang="fr" sz="2000" err="1">
                <a:latin typeface="+mn-lt"/>
                <a:ea typeface="Roboto"/>
                <a:cs typeface="Roboto"/>
                <a:sym typeface="Roboto"/>
              </a:rPr>
              <a:t>intent</a:t>
            </a:r>
            <a:r>
              <a:rPr lang="fr" sz="2000">
                <a:latin typeface="+mn-lt"/>
                <a:ea typeface="Roboto"/>
                <a:cs typeface="Roboto"/>
                <a:sym typeface="Roboto"/>
              </a:rPr>
              <a:t> </a:t>
            </a:r>
            <a:r>
              <a:rPr lang="fr" sz="2000" err="1">
                <a:latin typeface="+mn-lt"/>
                <a:ea typeface="Roboto"/>
                <a:cs typeface="Roboto"/>
                <a:sym typeface="Roboto"/>
              </a:rPr>
              <a:t>is</a:t>
            </a:r>
            <a:r>
              <a:rPr lang="fr" sz="2000">
                <a:latin typeface="+mn-lt"/>
                <a:ea typeface="Roboto"/>
                <a:cs typeface="Roboto"/>
                <a:sym typeface="Roboto"/>
              </a:rPr>
              <a:t> </a:t>
            </a:r>
            <a:r>
              <a:rPr lang="fr" sz="2000" err="1">
                <a:latin typeface="+mn-lt"/>
                <a:ea typeface="Roboto"/>
                <a:cs typeface="Roboto"/>
                <a:sym typeface="Roboto"/>
              </a:rPr>
              <a:t>trained</a:t>
            </a:r>
            <a:r>
              <a:rPr lang="fr" sz="2000">
                <a:latin typeface="+mn-lt"/>
                <a:ea typeface="Roboto"/>
                <a:cs typeface="Roboto"/>
                <a:sym typeface="Roboto"/>
              </a:rPr>
              <a:t> </a:t>
            </a:r>
            <a:r>
              <a:rPr lang="fr" sz="2000" err="1">
                <a:latin typeface="+mn-lt"/>
                <a:ea typeface="Roboto"/>
                <a:cs typeface="Roboto"/>
                <a:sym typeface="Roboto"/>
              </a:rPr>
              <a:t>with</a:t>
            </a:r>
            <a:r>
              <a:rPr lang="fr" sz="2000">
                <a:latin typeface="+mn-lt"/>
                <a:ea typeface="Roboto"/>
                <a:cs typeface="Roboto"/>
                <a:sym typeface="Roboto"/>
              </a:rPr>
              <a:t> expressions</a:t>
            </a:r>
            <a:endParaRPr sz="2000">
              <a:latin typeface="+mn-lt"/>
              <a:ea typeface="Roboto"/>
              <a:cs typeface="Roboto"/>
              <a:sym typeface="Roboto"/>
            </a:endParaRPr>
          </a:p>
        </p:txBody>
      </p:sp>
      <p:sp>
        <p:nvSpPr>
          <p:cNvPr id="465" name="Shape 465"/>
          <p:cNvSpPr/>
          <p:nvPr/>
        </p:nvSpPr>
        <p:spPr>
          <a:xfrm>
            <a:off x="5481440" y="5982705"/>
            <a:ext cx="1332000" cy="78400"/>
          </a:xfrm>
          <a:prstGeom prst="rect">
            <a:avLst/>
          </a:prstGeom>
          <a:solidFill>
            <a:schemeClr val="lt2"/>
          </a:solidFill>
          <a:ln>
            <a:noFill/>
          </a:ln>
        </p:spPr>
        <p:txBody>
          <a:bodyPr spcFirstLastPara="1" wrap="square" lIns="121900" tIns="121900" rIns="121900" bIns="121900" anchor="ctr" anchorCtr="0">
            <a:noAutofit/>
          </a:bodyPr>
          <a:lstStyle/>
          <a:p>
            <a:endParaRPr sz="2800"/>
          </a:p>
        </p:txBody>
      </p:sp>
      <p:sp>
        <p:nvSpPr>
          <p:cNvPr id="466" name="Shape 466"/>
          <p:cNvSpPr/>
          <p:nvPr/>
        </p:nvSpPr>
        <p:spPr>
          <a:xfrm>
            <a:off x="8712487" y="3657600"/>
            <a:ext cx="3077600" cy="2698400"/>
          </a:xfrm>
          <a:prstGeom prst="roundRect">
            <a:avLst>
              <a:gd name="adj" fmla="val 301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fr" sz="1800">
                <a:solidFill>
                  <a:schemeClr val="tx1">
                    <a:lumMod val="50000"/>
                    <a:lumOff val="50000"/>
                  </a:schemeClr>
                </a:solidFill>
                <a:latin typeface="+mn-lt"/>
                <a:ea typeface="Roboto Light"/>
                <a:cs typeface="Roboto Light"/>
                <a:sym typeface="Roboto Light"/>
              </a:rPr>
              <a:t>An expression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 a sentence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bot </a:t>
            </a:r>
            <a:r>
              <a:rPr lang="fr" sz="1800" err="1">
                <a:solidFill>
                  <a:schemeClr val="tx1">
                    <a:lumMod val="50000"/>
                    <a:lumOff val="50000"/>
                  </a:schemeClr>
                </a:solidFill>
                <a:latin typeface="+mn-lt"/>
                <a:ea typeface="Roboto Light"/>
                <a:cs typeface="Roboto Light"/>
                <a:sym typeface="Roboto Light"/>
              </a:rPr>
              <a:t>can</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understand</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basically</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users</a:t>
            </a:r>
            <a:r>
              <a:rPr lang="fr" sz="1800">
                <a:solidFill>
                  <a:schemeClr val="tx1">
                    <a:lumMod val="50000"/>
                    <a:lumOff val="50000"/>
                  </a:schemeClr>
                </a:solidFill>
                <a:latin typeface="+mn-lt"/>
                <a:ea typeface="Roboto Light"/>
                <a:cs typeface="Roboto Light"/>
                <a:sym typeface="Roboto Light"/>
              </a:rPr>
              <a:t>’ inputs. Expressions are </a:t>
            </a:r>
            <a:r>
              <a:rPr lang="fr" sz="1800" err="1">
                <a:solidFill>
                  <a:schemeClr val="tx1">
                    <a:lumMod val="50000"/>
                    <a:lumOff val="50000"/>
                  </a:schemeClr>
                </a:solidFill>
                <a:latin typeface="+mn-lt"/>
                <a:ea typeface="Roboto Light"/>
                <a:cs typeface="Roboto Light"/>
                <a:sym typeface="Roboto Light"/>
              </a:rPr>
              <a:t>organized</a:t>
            </a:r>
            <a:r>
              <a:rPr lang="fr" sz="1800">
                <a:solidFill>
                  <a:schemeClr val="tx1">
                    <a:lumMod val="50000"/>
                    <a:lumOff val="50000"/>
                  </a:schemeClr>
                </a:solidFill>
                <a:latin typeface="+mn-lt"/>
                <a:ea typeface="Roboto Light"/>
                <a:cs typeface="Roboto Light"/>
                <a:sym typeface="Roboto Light"/>
              </a:rPr>
              <a:t> in </a:t>
            </a:r>
            <a:r>
              <a:rPr lang="fr" sz="1800" err="1">
                <a:solidFill>
                  <a:schemeClr val="tx1">
                    <a:lumMod val="50000"/>
                    <a:lumOff val="50000"/>
                  </a:schemeClr>
                </a:solidFill>
                <a:latin typeface="+mn-lt"/>
                <a:ea typeface="Roboto Light"/>
                <a:cs typeface="Roboto Light"/>
                <a:sym typeface="Roboto Light"/>
              </a:rPr>
              <a:t>intents</a:t>
            </a:r>
            <a:r>
              <a:rPr lang="fr" sz="1800">
                <a:solidFill>
                  <a:schemeClr val="tx1">
                    <a:lumMod val="50000"/>
                    <a:lumOff val="50000"/>
                  </a:schemeClr>
                </a:solidFill>
                <a:latin typeface="+mn-lt"/>
                <a:ea typeface="Roboto Light"/>
                <a:cs typeface="Roboto Light"/>
                <a:sym typeface="Roboto Light"/>
              </a:rPr>
              <a:t> and </a:t>
            </a:r>
            <a:r>
              <a:rPr lang="fr" sz="1800" err="1">
                <a:solidFill>
                  <a:schemeClr val="tx1">
                    <a:lumMod val="50000"/>
                    <a:lumOff val="50000"/>
                  </a:schemeClr>
                </a:solidFill>
                <a:latin typeface="+mn-lt"/>
                <a:ea typeface="Roboto Light"/>
                <a:cs typeface="Roboto Light"/>
                <a:sym typeface="Roboto Light"/>
              </a:rPr>
              <a:t>constitute</a:t>
            </a:r>
            <a:r>
              <a:rPr lang="fr" sz="1800">
                <a:solidFill>
                  <a:schemeClr val="tx1">
                    <a:lumMod val="50000"/>
                    <a:lumOff val="50000"/>
                  </a:schemeClr>
                </a:solidFill>
                <a:latin typeface="+mn-lt"/>
                <a:ea typeface="Roboto Light"/>
                <a:cs typeface="Roboto Light"/>
                <a:sym typeface="Roboto Light"/>
              </a:rPr>
              <a:t> the </a:t>
            </a:r>
            <a:r>
              <a:rPr lang="fr" sz="1800" err="1">
                <a:solidFill>
                  <a:schemeClr val="tx1">
                    <a:lumMod val="50000"/>
                    <a:lumOff val="50000"/>
                  </a:schemeClr>
                </a:solidFill>
                <a:latin typeface="+mn-lt"/>
                <a:ea typeface="Roboto Light"/>
                <a:cs typeface="Roboto Light"/>
                <a:sym typeface="Roboto Light"/>
              </a:rPr>
              <a:t>entire</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knowledge</a:t>
            </a:r>
            <a:r>
              <a:rPr lang="fr" sz="1800">
                <a:solidFill>
                  <a:schemeClr val="tx1">
                    <a:lumMod val="50000"/>
                    <a:lumOff val="50000"/>
                  </a:schemeClr>
                </a:solidFill>
                <a:latin typeface="+mn-lt"/>
                <a:ea typeface="Roboto Light"/>
                <a:cs typeface="Roboto Light"/>
                <a:sym typeface="Roboto Light"/>
              </a:rPr>
              <a:t> of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bot.</a:t>
            </a:r>
            <a:endParaRPr sz="1800">
              <a:solidFill>
                <a:schemeClr val="tx1">
                  <a:lumMod val="50000"/>
                  <a:lumOff val="50000"/>
                </a:schemeClr>
              </a:solidFill>
              <a:latin typeface="+mn-lt"/>
              <a:ea typeface="Roboto Light"/>
              <a:cs typeface="Roboto Light"/>
              <a:sym typeface="Roboto Light"/>
            </a:endParaRPr>
          </a:p>
        </p:txBody>
      </p:sp>
      <p:pic>
        <p:nvPicPr>
          <p:cNvPr id="468" name="Shape 468"/>
          <p:cNvPicPr preferRelativeResize="0"/>
          <p:nvPr/>
        </p:nvPicPr>
        <p:blipFill>
          <a:blip r:embed="rId3">
            <a:alphaModFix/>
          </a:blip>
          <a:stretch>
            <a:fillRect/>
          </a:stretch>
        </p:blipFill>
        <p:spPr>
          <a:xfrm>
            <a:off x="1111522" y="1390166"/>
            <a:ext cx="7023200" cy="3871865"/>
          </a:xfrm>
          <a:prstGeom prst="rect">
            <a:avLst/>
          </a:prstGeom>
          <a:noFill/>
          <a:ln>
            <a:noFill/>
          </a:ln>
        </p:spPr>
      </p:pic>
      <p:sp>
        <p:nvSpPr>
          <p:cNvPr id="8" name="Title">
            <a:extLst>
              <a:ext uri="{FF2B5EF4-FFF2-40B4-BE49-F238E27FC236}">
                <a16:creationId xmlns:a16="http://schemas.microsoft.com/office/drawing/2014/main" id="{A70CD63B-6C14-B24C-8DAF-F43260EB3795}"/>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lang="en-US">
                <a:solidFill>
                  <a:schemeClr val="accent1"/>
                </a:solidFill>
              </a:rPr>
              <a:t>NLP – Intents, expressions &amp; entities</a:t>
            </a:r>
            <a:endParaRPr kumimoji="0" lang="en-US" sz="2400" b="0" i="0" u="none" strike="noStrike" kern="1200" cap="none" spc="0" normalizeH="0" baseline="0">
              <a:ln>
                <a:noFill/>
              </a:ln>
              <a:solidFill>
                <a:srgbClr val="000000"/>
              </a:solidFill>
              <a:effectLst/>
              <a:uLnTx/>
              <a:uFillTx/>
              <a:latin typeface="Arial"/>
              <a:ea typeface="+mj-ea"/>
              <a:cs typeface="+mj-cs"/>
            </a:endParaRPr>
          </a:p>
        </p:txBody>
      </p:sp>
      <p:pic>
        <p:nvPicPr>
          <p:cNvPr id="9" name="Picture 20">
            <a:extLst>
              <a:ext uri="{FF2B5EF4-FFF2-40B4-BE49-F238E27FC236}">
                <a16:creationId xmlns:a16="http://schemas.microsoft.com/office/drawing/2014/main" id="{5F718592-600C-A24F-80FB-3A3976B8B126}"/>
              </a:ext>
            </a:extLst>
          </p:cNvPr>
          <p:cNvPicPr>
            <a:picLocks noChangeAspect="1"/>
          </p:cNvPicPr>
          <p:nvPr/>
        </p:nvPicPr>
        <p:blipFill>
          <a:blip r:embed="rId4"/>
          <a:stretch>
            <a:fillRect/>
          </a:stretch>
        </p:blipFill>
        <p:spPr>
          <a:xfrm>
            <a:off x="8547919" y="3012873"/>
            <a:ext cx="863285" cy="863285"/>
          </a:xfrm>
          <a:prstGeom prst="rect">
            <a:avLst/>
          </a:prstGeom>
        </p:spPr>
      </p:pic>
    </p:spTree>
    <p:extLst>
      <p:ext uri="{BB962C8B-B14F-4D97-AF65-F5344CB8AC3E}">
        <p14:creationId xmlns:p14="http://schemas.microsoft.com/office/powerpoint/2010/main" val="140155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p:nvPr/>
        </p:nvSpPr>
        <p:spPr>
          <a:xfrm>
            <a:off x="4765187" y="4114198"/>
            <a:ext cx="2664800" cy="808400"/>
          </a:xfrm>
          <a:prstGeom prst="rect">
            <a:avLst/>
          </a:prstGeom>
          <a:noFill/>
          <a:ln w="38100" cap="flat" cmpd="sng">
            <a:solidFill>
              <a:srgbClr val="FFCA28"/>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474" name="Shape 474"/>
          <p:cNvSpPr/>
          <p:nvPr/>
        </p:nvSpPr>
        <p:spPr>
          <a:xfrm>
            <a:off x="4765187" y="4114198"/>
            <a:ext cx="2664800" cy="8084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475" name="Shape 475"/>
          <p:cNvSpPr txBox="1"/>
          <p:nvPr/>
        </p:nvSpPr>
        <p:spPr>
          <a:xfrm>
            <a:off x="4808487" y="4209798"/>
            <a:ext cx="2491600" cy="617200"/>
          </a:xfrm>
          <a:prstGeom prst="rect">
            <a:avLst/>
          </a:prstGeom>
          <a:noFill/>
          <a:ln>
            <a:noFill/>
          </a:ln>
        </p:spPr>
        <p:txBody>
          <a:bodyPr spcFirstLastPara="1" wrap="square" lIns="121900" tIns="121900" rIns="121900" bIns="121900" anchor="ctr" anchorCtr="0">
            <a:noAutofit/>
          </a:bodyPr>
          <a:lstStyle/>
          <a:p>
            <a:pPr algn="ctr"/>
            <a:r>
              <a:rPr lang="fr" sz="2000" b="1" err="1">
                <a:latin typeface="+mn-lt"/>
                <a:ea typeface="Roboto"/>
                <a:cs typeface="Roboto"/>
                <a:sym typeface="Roboto"/>
              </a:rPr>
              <a:t>discover-movie</a:t>
            </a:r>
            <a:endParaRPr sz="2000" b="1">
              <a:latin typeface="+mn-lt"/>
              <a:ea typeface="Roboto"/>
              <a:cs typeface="Roboto"/>
              <a:sym typeface="Roboto"/>
            </a:endParaRPr>
          </a:p>
        </p:txBody>
      </p:sp>
      <p:sp>
        <p:nvSpPr>
          <p:cNvPr id="476" name="Shape 476"/>
          <p:cNvSpPr txBox="1"/>
          <p:nvPr/>
        </p:nvSpPr>
        <p:spPr>
          <a:xfrm>
            <a:off x="4996287" y="4950181"/>
            <a:ext cx="2116000" cy="617200"/>
          </a:xfrm>
          <a:prstGeom prst="rect">
            <a:avLst/>
          </a:prstGeom>
          <a:noFill/>
          <a:ln>
            <a:noFill/>
          </a:ln>
        </p:spPr>
        <p:txBody>
          <a:bodyPr spcFirstLastPara="1" wrap="square" lIns="121900" tIns="121900" rIns="121900" bIns="121900" anchor="t" anchorCtr="0">
            <a:noAutofit/>
          </a:bodyPr>
          <a:lstStyle/>
          <a:p>
            <a:pPr algn="ctr"/>
            <a:r>
              <a:rPr lang="fr" sz="2000" b="1">
                <a:solidFill>
                  <a:srgbClr val="FFCA28"/>
                </a:solidFill>
                <a:latin typeface="+mn-lt"/>
                <a:ea typeface="Roboto"/>
                <a:cs typeface="Roboto"/>
                <a:sym typeface="Roboto"/>
              </a:rPr>
              <a:t>INTENT</a:t>
            </a:r>
            <a:endParaRPr sz="2000" b="1">
              <a:solidFill>
                <a:srgbClr val="FFCA28"/>
              </a:solidFill>
              <a:latin typeface="+mn-lt"/>
              <a:ea typeface="Roboto"/>
              <a:cs typeface="Roboto"/>
              <a:sym typeface="Roboto"/>
            </a:endParaRPr>
          </a:p>
        </p:txBody>
      </p:sp>
      <p:pic>
        <p:nvPicPr>
          <p:cNvPr id="477" name="Shape 477"/>
          <p:cNvPicPr preferRelativeResize="0"/>
          <p:nvPr/>
        </p:nvPicPr>
        <p:blipFill rotWithShape="1">
          <a:blip r:embed="rId3">
            <a:alphaModFix/>
          </a:blip>
          <a:srcRect t="67124" r="90665"/>
          <a:stretch/>
        </p:blipFill>
        <p:spPr>
          <a:xfrm>
            <a:off x="2875401" y="1329261"/>
            <a:ext cx="717631" cy="1005654"/>
          </a:xfrm>
          <a:prstGeom prst="rect">
            <a:avLst/>
          </a:prstGeom>
          <a:noFill/>
          <a:ln>
            <a:noFill/>
          </a:ln>
        </p:spPr>
      </p:pic>
      <p:pic>
        <p:nvPicPr>
          <p:cNvPr id="478" name="Shape 478"/>
          <p:cNvPicPr preferRelativeResize="0"/>
          <p:nvPr/>
        </p:nvPicPr>
        <p:blipFill rotWithShape="1">
          <a:blip r:embed="rId3">
            <a:alphaModFix/>
          </a:blip>
          <a:srcRect t="32360" r="89970" b="34763"/>
          <a:stretch/>
        </p:blipFill>
        <p:spPr>
          <a:xfrm>
            <a:off x="5637970" y="1329261"/>
            <a:ext cx="771066" cy="1005654"/>
          </a:xfrm>
          <a:prstGeom prst="rect">
            <a:avLst/>
          </a:prstGeom>
          <a:noFill/>
          <a:ln>
            <a:noFill/>
          </a:ln>
        </p:spPr>
      </p:pic>
      <p:pic>
        <p:nvPicPr>
          <p:cNvPr id="479" name="Shape 479"/>
          <p:cNvPicPr preferRelativeResize="0"/>
          <p:nvPr/>
        </p:nvPicPr>
        <p:blipFill rotWithShape="1">
          <a:blip r:embed="rId3">
            <a:alphaModFix/>
          </a:blip>
          <a:srcRect r="89200" b="69902"/>
          <a:stretch/>
        </p:blipFill>
        <p:spPr>
          <a:xfrm>
            <a:off x="8459537" y="1414231"/>
            <a:ext cx="830237" cy="920684"/>
          </a:xfrm>
          <a:prstGeom prst="rect">
            <a:avLst/>
          </a:prstGeom>
          <a:noFill/>
          <a:ln>
            <a:noFill/>
          </a:ln>
        </p:spPr>
      </p:pic>
      <p:sp>
        <p:nvSpPr>
          <p:cNvPr id="480" name="Shape 480"/>
          <p:cNvSpPr/>
          <p:nvPr/>
        </p:nvSpPr>
        <p:spPr>
          <a:xfrm>
            <a:off x="1905238" y="2409514"/>
            <a:ext cx="2664800" cy="617200"/>
          </a:xfrm>
          <a:prstGeom prst="rect">
            <a:avLst/>
          </a:prstGeom>
          <a:solidFill>
            <a:srgbClr val="FFFFFF"/>
          </a:solidFill>
          <a:ln>
            <a:noFill/>
          </a:ln>
        </p:spPr>
        <p:txBody>
          <a:bodyPr spcFirstLastPara="1" wrap="square" lIns="121900" tIns="121900" rIns="121900" bIns="121900" anchor="ctr" anchorCtr="0">
            <a:noAutofit/>
          </a:bodyPr>
          <a:lstStyle/>
          <a:p>
            <a:endParaRPr sz="2800"/>
          </a:p>
        </p:txBody>
      </p:sp>
      <p:sp>
        <p:nvSpPr>
          <p:cNvPr id="482" name="Shape 482"/>
          <p:cNvSpPr/>
          <p:nvPr/>
        </p:nvSpPr>
        <p:spPr>
          <a:xfrm>
            <a:off x="4765187" y="2409514"/>
            <a:ext cx="2664800" cy="617200"/>
          </a:xfrm>
          <a:prstGeom prst="rect">
            <a:avLst/>
          </a:prstGeom>
          <a:solidFill>
            <a:srgbClr val="FFFFFF"/>
          </a:solidFill>
          <a:ln>
            <a:noFill/>
          </a:ln>
        </p:spPr>
        <p:txBody>
          <a:bodyPr spcFirstLastPara="1" wrap="square" lIns="121900" tIns="121900" rIns="121900" bIns="121900" anchor="ctr" anchorCtr="0">
            <a:noAutofit/>
          </a:bodyPr>
          <a:lstStyle/>
          <a:p>
            <a:endParaRPr sz="2800"/>
          </a:p>
        </p:txBody>
      </p:sp>
      <p:sp>
        <p:nvSpPr>
          <p:cNvPr id="484" name="Shape 484"/>
          <p:cNvSpPr/>
          <p:nvPr/>
        </p:nvSpPr>
        <p:spPr>
          <a:xfrm>
            <a:off x="7625120" y="2409514"/>
            <a:ext cx="2782800" cy="617200"/>
          </a:xfrm>
          <a:prstGeom prst="rect">
            <a:avLst/>
          </a:prstGeom>
          <a:solidFill>
            <a:srgbClr val="FFFFFF"/>
          </a:solidFill>
          <a:ln>
            <a:noFill/>
          </a:ln>
        </p:spPr>
        <p:txBody>
          <a:bodyPr spcFirstLastPara="1" wrap="square" lIns="121900" tIns="121900" rIns="121900" bIns="121900" anchor="ctr" anchorCtr="0">
            <a:noAutofit/>
          </a:bodyPr>
          <a:lstStyle/>
          <a:p>
            <a:endParaRPr sz="2800"/>
          </a:p>
        </p:txBody>
      </p:sp>
      <p:grpSp>
        <p:nvGrpSpPr>
          <p:cNvPr id="486" name="Shape 486"/>
          <p:cNvGrpSpPr/>
          <p:nvPr/>
        </p:nvGrpSpPr>
        <p:grpSpPr>
          <a:xfrm>
            <a:off x="1755754" y="4114198"/>
            <a:ext cx="2664800" cy="808400"/>
            <a:chOff x="4175325" y="3811100"/>
            <a:chExt cx="1998600" cy="606300"/>
          </a:xfrm>
        </p:grpSpPr>
        <p:sp>
          <p:nvSpPr>
            <p:cNvPr id="487" name="Shape 487"/>
            <p:cNvSpPr txBox="1"/>
            <p:nvPr/>
          </p:nvSpPr>
          <p:spPr>
            <a:xfrm>
              <a:off x="4240275" y="3882800"/>
              <a:ext cx="1868700" cy="462900"/>
            </a:xfrm>
            <a:prstGeom prst="rect">
              <a:avLst/>
            </a:prstGeom>
            <a:noFill/>
            <a:ln>
              <a:noFill/>
            </a:ln>
          </p:spPr>
          <p:txBody>
            <a:bodyPr spcFirstLastPara="1" wrap="square" lIns="121900" tIns="121900" rIns="121900" bIns="121900" anchor="ctr" anchorCtr="0">
              <a:noAutofit/>
            </a:bodyPr>
            <a:lstStyle/>
            <a:p>
              <a:pPr algn="ctr"/>
              <a:r>
                <a:rPr lang="fr" sz="2000" b="1" err="1">
                  <a:latin typeface="+mn-lt"/>
                  <a:ea typeface="Roboto"/>
                  <a:cs typeface="Roboto"/>
                  <a:sym typeface="Roboto"/>
                </a:rPr>
                <a:t>greetings</a:t>
              </a:r>
              <a:endParaRPr sz="2000" b="1">
                <a:latin typeface="+mn-lt"/>
                <a:ea typeface="Roboto"/>
                <a:cs typeface="Roboto"/>
                <a:sym typeface="Roboto"/>
              </a:endParaRPr>
            </a:p>
          </p:txBody>
        </p:sp>
        <p:sp>
          <p:nvSpPr>
            <p:cNvPr id="488" name="Shape 488"/>
            <p:cNvSpPr/>
            <p:nvPr/>
          </p:nvSpPr>
          <p:spPr>
            <a:xfrm>
              <a:off x="4175325" y="3811100"/>
              <a:ext cx="1998600" cy="606300"/>
            </a:xfrm>
            <a:prstGeom prst="rect">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grpSp>
      <p:sp>
        <p:nvSpPr>
          <p:cNvPr id="489" name="Shape 489"/>
          <p:cNvSpPr txBox="1"/>
          <p:nvPr/>
        </p:nvSpPr>
        <p:spPr>
          <a:xfrm>
            <a:off x="7774620" y="4209798"/>
            <a:ext cx="2491600" cy="617200"/>
          </a:xfrm>
          <a:prstGeom prst="rect">
            <a:avLst/>
          </a:prstGeom>
          <a:noFill/>
          <a:ln>
            <a:noFill/>
          </a:ln>
        </p:spPr>
        <p:txBody>
          <a:bodyPr spcFirstLastPara="1" wrap="square" lIns="121900" tIns="121900" rIns="121900" bIns="121900" anchor="ctr" anchorCtr="0">
            <a:noAutofit/>
          </a:bodyPr>
          <a:lstStyle/>
          <a:p>
            <a:pPr algn="ctr"/>
            <a:r>
              <a:rPr lang="fr" sz="2000" b="1" err="1">
                <a:latin typeface="+mn-lt"/>
                <a:ea typeface="Roboto"/>
                <a:cs typeface="Roboto"/>
                <a:sym typeface="Roboto"/>
              </a:rPr>
              <a:t>weather</a:t>
            </a:r>
            <a:endParaRPr sz="2000" b="1">
              <a:latin typeface="+mn-lt"/>
              <a:ea typeface="Roboto"/>
              <a:cs typeface="Roboto"/>
              <a:sym typeface="Roboto"/>
            </a:endParaRPr>
          </a:p>
        </p:txBody>
      </p:sp>
      <p:sp>
        <p:nvSpPr>
          <p:cNvPr id="490" name="Shape 490"/>
          <p:cNvSpPr/>
          <p:nvPr/>
        </p:nvSpPr>
        <p:spPr>
          <a:xfrm>
            <a:off x="7774620" y="4114198"/>
            <a:ext cx="2664800" cy="808400"/>
          </a:xfrm>
          <a:prstGeom prst="rect">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grpSp>
        <p:nvGrpSpPr>
          <p:cNvPr id="491" name="Shape 491"/>
          <p:cNvGrpSpPr/>
          <p:nvPr/>
        </p:nvGrpSpPr>
        <p:grpSpPr>
          <a:xfrm>
            <a:off x="3237638" y="2972314"/>
            <a:ext cx="5677217" cy="1148236"/>
            <a:chOff x="2427037" y="2610126"/>
            <a:chExt cx="4257913" cy="861177"/>
          </a:xfrm>
        </p:grpSpPr>
        <p:cxnSp>
          <p:nvCxnSpPr>
            <p:cNvPr id="492" name="Shape 492"/>
            <p:cNvCxnSpPr>
              <a:stCxn id="481" idx="2"/>
              <a:endCxn id="473" idx="0"/>
            </p:cNvCxnSpPr>
            <p:nvPr/>
          </p:nvCxnSpPr>
          <p:spPr>
            <a:xfrm rot="16200000" flipH="1">
              <a:off x="3071311" y="1965852"/>
              <a:ext cx="856413" cy="2144962"/>
            </a:xfrm>
            <a:prstGeom prst="curvedConnector3">
              <a:avLst>
                <a:gd name="adj1" fmla="val 50000"/>
              </a:avLst>
            </a:prstGeom>
            <a:noFill/>
            <a:ln w="28575" cap="flat" cmpd="sng">
              <a:solidFill>
                <a:srgbClr val="FFCA28"/>
              </a:solidFill>
              <a:prstDash val="solid"/>
              <a:round/>
              <a:headEnd type="none" w="med" len="med"/>
              <a:tailEnd type="none" w="med" len="med"/>
            </a:ln>
          </p:spPr>
        </p:cxnSp>
        <p:cxnSp>
          <p:nvCxnSpPr>
            <p:cNvPr id="493" name="Shape 493"/>
            <p:cNvCxnSpPr>
              <a:stCxn id="483" idx="2"/>
              <a:endCxn id="473" idx="0"/>
            </p:cNvCxnSpPr>
            <p:nvPr/>
          </p:nvCxnSpPr>
          <p:spPr>
            <a:xfrm rot="5400000">
              <a:off x="4143792" y="3038334"/>
              <a:ext cx="856413" cy="9525"/>
            </a:xfrm>
            <a:prstGeom prst="curvedConnector3">
              <a:avLst>
                <a:gd name="adj1" fmla="val 50000"/>
              </a:avLst>
            </a:prstGeom>
            <a:noFill/>
            <a:ln w="28575" cap="flat" cmpd="sng">
              <a:solidFill>
                <a:srgbClr val="FFCA28"/>
              </a:solidFill>
              <a:prstDash val="solid"/>
              <a:round/>
              <a:headEnd type="none" w="med" len="med"/>
              <a:tailEnd type="none" w="med" len="med"/>
            </a:ln>
          </p:spPr>
        </p:cxnSp>
        <p:cxnSp>
          <p:nvCxnSpPr>
            <p:cNvPr id="494" name="Shape 494"/>
            <p:cNvCxnSpPr>
              <a:stCxn id="495" idx="4"/>
              <a:endCxn id="473" idx="0"/>
            </p:cNvCxnSpPr>
            <p:nvPr/>
          </p:nvCxnSpPr>
          <p:spPr>
            <a:xfrm rot="5400000">
              <a:off x="5264606" y="2046195"/>
              <a:ext cx="727738" cy="2112950"/>
            </a:xfrm>
            <a:prstGeom prst="curvedConnector3">
              <a:avLst>
                <a:gd name="adj1" fmla="val 50000"/>
              </a:avLst>
            </a:prstGeom>
            <a:noFill/>
            <a:ln w="28575" cap="flat" cmpd="sng">
              <a:solidFill>
                <a:srgbClr val="FFCA28"/>
              </a:solidFill>
              <a:prstDash val="solid"/>
              <a:round/>
              <a:headEnd type="none" w="med" len="med"/>
              <a:tailEnd type="none" w="med" len="med"/>
            </a:ln>
          </p:spPr>
        </p:cxnSp>
      </p:grpSp>
      <p:sp>
        <p:nvSpPr>
          <p:cNvPr id="496" name="Shape 496"/>
          <p:cNvSpPr/>
          <p:nvPr/>
        </p:nvSpPr>
        <p:spPr>
          <a:xfrm>
            <a:off x="3149720" y="2882681"/>
            <a:ext cx="261200" cy="261200"/>
          </a:xfrm>
          <a:prstGeom prst="ellipse">
            <a:avLst/>
          </a:prstGeom>
          <a:solidFill>
            <a:srgbClr val="FFFFFF"/>
          </a:solidFill>
          <a:ln>
            <a:solidFill>
              <a:schemeClr val="bg1">
                <a:lumMod val="50000"/>
              </a:schemeClr>
            </a:solidFill>
          </a:ln>
        </p:spPr>
        <p:txBody>
          <a:bodyPr spcFirstLastPara="1" wrap="square" lIns="121900" tIns="121900" rIns="121900" bIns="121900" anchor="ctr" anchorCtr="0">
            <a:noAutofit/>
          </a:bodyPr>
          <a:lstStyle/>
          <a:p>
            <a:endParaRPr sz="2800"/>
          </a:p>
        </p:txBody>
      </p:sp>
      <p:sp>
        <p:nvSpPr>
          <p:cNvPr id="497" name="Shape 497"/>
          <p:cNvSpPr/>
          <p:nvPr/>
        </p:nvSpPr>
        <p:spPr>
          <a:xfrm>
            <a:off x="5966987" y="2882681"/>
            <a:ext cx="261200" cy="261200"/>
          </a:xfrm>
          <a:prstGeom prst="ellipse">
            <a:avLst/>
          </a:prstGeom>
          <a:solidFill>
            <a:srgbClr val="FFFFFF"/>
          </a:solidFill>
          <a:ln>
            <a:solidFill>
              <a:schemeClr val="bg1">
                <a:lumMod val="50000"/>
              </a:schemeClr>
            </a:solidFill>
          </a:ln>
        </p:spPr>
        <p:txBody>
          <a:bodyPr spcFirstLastPara="1" wrap="square" lIns="121900" tIns="121900" rIns="121900" bIns="121900" anchor="ctr" anchorCtr="0">
            <a:noAutofit/>
          </a:bodyPr>
          <a:lstStyle/>
          <a:p>
            <a:endParaRPr sz="2800"/>
          </a:p>
        </p:txBody>
      </p:sp>
      <p:sp>
        <p:nvSpPr>
          <p:cNvPr id="495" name="Shape 495"/>
          <p:cNvSpPr/>
          <p:nvPr/>
        </p:nvSpPr>
        <p:spPr>
          <a:xfrm>
            <a:off x="8784254" y="2882681"/>
            <a:ext cx="261200" cy="261200"/>
          </a:xfrm>
          <a:prstGeom prst="ellipse">
            <a:avLst/>
          </a:prstGeom>
          <a:solidFill>
            <a:srgbClr val="FFFFFF"/>
          </a:solidFill>
          <a:ln>
            <a:solidFill>
              <a:schemeClr val="bg1">
                <a:lumMod val="50000"/>
              </a:schemeClr>
            </a:solidFill>
          </a:ln>
        </p:spPr>
        <p:txBody>
          <a:bodyPr spcFirstLastPara="1" wrap="square" lIns="121900" tIns="121900" rIns="121900" bIns="121900" anchor="ctr" anchorCtr="0">
            <a:noAutofit/>
          </a:bodyPr>
          <a:lstStyle/>
          <a:p>
            <a:endParaRPr sz="2800"/>
          </a:p>
        </p:txBody>
      </p:sp>
      <p:sp>
        <p:nvSpPr>
          <p:cNvPr id="498" name="Shape 498"/>
          <p:cNvSpPr/>
          <p:nvPr/>
        </p:nvSpPr>
        <p:spPr>
          <a:xfrm>
            <a:off x="1326338" y="5454967"/>
            <a:ext cx="9754400" cy="933200"/>
          </a:xfrm>
          <a:prstGeom prst="roundRect">
            <a:avLst>
              <a:gd name="adj" fmla="val 301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fr" sz="1800">
                <a:solidFill>
                  <a:schemeClr val="tx1">
                    <a:lumMod val="50000"/>
                    <a:lumOff val="50000"/>
                  </a:schemeClr>
                </a:solidFill>
                <a:latin typeface="+mn-lt"/>
                <a:ea typeface="Roboto Light"/>
                <a:cs typeface="Roboto Light"/>
                <a:sym typeface="Roboto Light"/>
              </a:rPr>
              <a:t>The more expressions </a:t>
            </a:r>
            <a:r>
              <a:rPr lang="fr" sz="1800" err="1">
                <a:solidFill>
                  <a:schemeClr val="tx1">
                    <a:lumMod val="50000"/>
                    <a:lumOff val="50000"/>
                  </a:schemeClr>
                </a:solidFill>
                <a:latin typeface="+mn-lt"/>
                <a:ea typeface="Roboto Light"/>
                <a:cs typeface="Roboto Light"/>
                <a:sym typeface="Roboto Light"/>
              </a:rPr>
              <a:t>you</a:t>
            </a:r>
            <a:r>
              <a:rPr lang="fr" sz="1800">
                <a:solidFill>
                  <a:schemeClr val="tx1">
                    <a:lumMod val="50000"/>
                    <a:lumOff val="50000"/>
                  </a:schemeClr>
                </a:solidFill>
                <a:latin typeface="+mn-lt"/>
                <a:ea typeface="Roboto Light"/>
                <a:cs typeface="Roboto Light"/>
                <a:sym typeface="Roboto Light"/>
              </a:rPr>
              <a:t> have, the more </a:t>
            </a:r>
            <a:r>
              <a:rPr lang="fr" sz="1800" err="1">
                <a:solidFill>
                  <a:schemeClr val="tx1">
                    <a:lumMod val="50000"/>
                    <a:lumOff val="50000"/>
                  </a:schemeClr>
                </a:solidFill>
                <a:latin typeface="+mn-lt"/>
                <a:ea typeface="Roboto Light"/>
                <a:cs typeface="Roboto Light"/>
                <a:sym typeface="Roboto Light"/>
              </a:rPr>
              <a:t>precisely</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bot </a:t>
            </a:r>
            <a:r>
              <a:rPr lang="fr" sz="1800" err="1">
                <a:solidFill>
                  <a:schemeClr val="tx1">
                    <a:lumMod val="50000"/>
                    <a:lumOff val="50000"/>
                  </a:schemeClr>
                </a:solidFill>
                <a:latin typeface="+mn-lt"/>
                <a:ea typeface="Roboto Light"/>
                <a:cs typeface="Roboto Light"/>
                <a:sym typeface="Roboto Light"/>
              </a:rPr>
              <a:t>will</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be</a:t>
            </a:r>
            <a:r>
              <a:rPr lang="fr" sz="1800">
                <a:solidFill>
                  <a:schemeClr val="tx1">
                    <a:lumMod val="50000"/>
                    <a:lumOff val="50000"/>
                  </a:schemeClr>
                </a:solidFill>
                <a:latin typeface="+mn-lt"/>
                <a:ea typeface="Roboto Light"/>
                <a:cs typeface="Roboto Light"/>
                <a:sym typeface="Roboto Light"/>
              </a:rPr>
              <a:t> able to </a:t>
            </a:r>
            <a:r>
              <a:rPr lang="fr" sz="1800" err="1">
                <a:solidFill>
                  <a:schemeClr val="tx1">
                    <a:lumMod val="50000"/>
                    <a:lumOff val="50000"/>
                  </a:schemeClr>
                </a:solidFill>
                <a:latin typeface="+mn-lt"/>
                <a:ea typeface="Roboto Light"/>
                <a:cs typeface="Roboto Light"/>
                <a:sym typeface="Roboto Light"/>
              </a:rPr>
              <a:t>understand</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its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users</a:t>
            </a:r>
            <a:r>
              <a:rPr lang="fr" sz="1800">
                <a:solidFill>
                  <a:schemeClr val="tx1">
                    <a:lumMod val="50000"/>
                    <a:lumOff val="50000"/>
                  </a:schemeClr>
                </a:solidFill>
                <a:latin typeface="+mn-lt"/>
                <a:ea typeface="Roboto Light"/>
                <a:cs typeface="Roboto Light"/>
                <a:sym typeface="Roboto Light"/>
              </a:rPr>
              <a:t>. The </a:t>
            </a:r>
            <a:r>
              <a:rPr lang="fr" sz="1800" err="1">
                <a:solidFill>
                  <a:schemeClr val="tx1">
                    <a:lumMod val="50000"/>
                    <a:lumOff val="50000"/>
                  </a:schemeClr>
                </a:solidFill>
                <a:latin typeface="+mn-lt"/>
                <a:ea typeface="Roboto Light"/>
                <a:cs typeface="Roboto Light"/>
                <a:sym typeface="Roboto Light"/>
              </a:rPr>
              <a:t>aim</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 to </a:t>
            </a:r>
            <a:r>
              <a:rPr lang="fr" sz="1800" err="1">
                <a:solidFill>
                  <a:schemeClr val="tx1">
                    <a:lumMod val="50000"/>
                    <a:lumOff val="50000"/>
                  </a:schemeClr>
                </a:solidFill>
                <a:latin typeface="+mn-lt"/>
                <a:ea typeface="Roboto Light"/>
                <a:cs typeface="Roboto Light"/>
                <a:sym typeface="Roboto Light"/>
              </a:rPr>
              <a:t>detect</a:t>
            </a:r>
            <a:r>
              <a:rPr lang="fr" sz="1800">
                <a:solidFill>
                  <a:schemeClr val="tx1">
                    <a:lumMod val="50000"/>
                    <a:lumOff val="50000"/>
                  </a:schemeClr>
                </a:solidFill>
                <a:latin typeface="+mn-lt"/>
                <a:ea typeface="Roboto Light"/>
                <a:cs typeface="Roboto Light"/>
                <a:sym typeface="Roboto Light"/>
              </a:rPr>
              <a:t> in </a:t>
            </a:r>
            <a:r>
              <a:rPr lang="fr" sz="1800" err="1">
                <a:solidFill>
                  <a:schemeClr val="tx1">
                    <a:lumMod val="50000"/>
                    <a:lumOff val="50000"/>
                  </a:schemeClr>
                </a:solidFill>
                <a:latin typeface="+mn-lt"/>
                <a:ea typeface="Roboto Light"/>
                <a:cs typeface="Roboto Light"/>
                <a:sym typeface="Roboto Light"/>
              </a:rPr>
              <a:t>which</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intent</a:t>
            </a:r>
            <a:r>
              <a:rPr lang="fr" sz="1800">
                <a:solidFill>
                  <a:schemeClr val="tx1">
                    <a:lumMod val="50000"/>
                    <a:lumOff val="50000"/>
                  </a:schemeClr>
                </a:solidFill>
                <a:latin typeface="+mn-lt"/>
                <a:ea typeface="Roboto Light"/>
                <a:cs typeface="Roboto Light"/>
                <a:sym typeface="Roboto Light"/>
              </a:rPr>
              <a:t> box an expression the bot has </a:t>
            </a:r>
            <a:r>
              <a:rPr lang="fr" sz="1800" err="1">
                <a:solidFill>
                  <a:schemeClr val="tx1">
                    <a:lumMod val="50000"/>
                    <a:lumOff val="50000"/>
                  </a:schemeClr>
                </a:solidFill>
                <a:latin typeface="+mn-lt"/>
                <a:ea typeface="Roboto Light"/>
                <a:cs typeface="Roboto Light"/>
                <a:sym typeface="Roboto Light"/>
              </a:rPr>
              <a:t>never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seen</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a:t>
            </a:r>
            <a:endParaRPr sz="1800">
              <a:solidFill>
                <a:schemeClr val="tx1">
                  <a:lumMod val="50000"/>
                  <a:lumOff val="50000"/>
                </a:schemeClr>
              </a:solidFill>
              <a:latin typeface="+mn-lt"/>
              <a:ea typeface="Roboto Light"/>
              <a:cs typeface="Roboto Light"/>
              <a:sym typeface="Roboto Light"/>
            </a:endParaRPr>
          </a:p>
        </p:txBody>
      </p:sp>
      <p:sp>
        <p:nvSpPr>
          <p:cNvPr id="29" name="Title">
            <a:extLst>
              <a:ext uri="{FF2B5EF4-FFF2-40B4-BE49-F238E27FC236}">
                <a16:creationId xmlns:a16="http://schemas.microsoft.com/office/drawing/2014/main" id="{4DE9AC90-5D39-8644-B2FD-8FCD16CA9B0B}"/>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lang="en-US">
                <a:solidFill>
                  <a:schemeClr val="accent1"/>
                </a:solidFill>
              </a:rPr>
              <a:t>NLP – Intents, expressions &amp; entities</a:t>
            </a:r>
            <a:endParaRPr kumimoji="0" lang="en-US" sz="2400" b="0" i="0" u="none" strike="noStrike" kern="1200" cap="none" spc="0" normalizeH="0" baseline="0">
              <a:ln>
                <a:noFill/>
              </a:ln>
              <a:solidFill>
                <a:srgbClr val="000000"/>
              </a:solidFill>
              <a:effectLst/>
              <a:uLnTx/>
              <a:uFillTx/>
              <a:latin typeface="Arial"/>
              <a:ea typeface="+mj-ea"/>
              <a:cs typeface="+mj-cs"/>
            </a:endParaRPr>
          </a:p>
        </p:txBody>
      </p:sp>
      <p:pic>
        <p:nvPicPr>
          <p:cNvPr id="30" name="Picture 20">
            <a:extLst>
              <a:ext uri="{FF2B5EF4-FFF2-40B4-BE49-F238E27FC236}">
                <a16:creationId xmlns:a16="http://schemas.microsoft.com/office/drawing/2014/main" id="{DBD72D17-71DB-1544-9176-D3A390B18F9C}"/>
              </a:ext>
            </a:extLst>
          </p:cNvPr>
          <p:cNvPicPr>
            <a:picLocks noChangeAspect="1"/>
          </p:cNvPicPr>
          <p:nvPr/>
        </p:nvPicPr>
        <p:blipFill>
          <a:blip r:embed="rId4"/>
          <a:stretch>
            <a:fillRect/>
          </a:stretch>
        </p:blipFill>
        <p:spPr>
          <a:xfrm>
            <a:off x="1099818" y="4790902"/>
            <a:ext cx="863285" cy="863285"/>
          </a:xfrm>
          <a:prstGeom prst="rect">
            <a:avLst/>
          </a:prstGeom>
        </p:spPr>
      </p:pic>
      <p:sp>
        <p:nvSpPr>
          <p:cNvPr id="481" name="Shape 481"/>
          <p:cNvSpPr txBox="1"/>
          <p:nvPr/>
        </p:nvSpPr>
        <p:spPr>
          <a:xfrm>
            <a:off x="1905238" y="2463914"/>
            <a:ext cx="2664800" cy="508400"/>
          </a:xfrm>
          <a:prstGeom prst="rect">
            <a:avLst/>
          </a:prstGeom>
          <a:solidFill>
            <a:schemeClr val="bg1"/>
          </a:solidFill>
          <a:ln>
            <a:solidFill>
              <a:schemeClr val="bg1">
                <a:lumMod val="50000"/>
              </a:schemeClr>
            </a:solidFill>
          </a:ln>
        </p:spPr>
        <p:txBody>
          <a:bodyPr spcFirstLastPara="1" wrap="square" lIns="121900" tIns="121900" rIns="121900" bIns="121900" anchor="t" anchorCtr="0">
            <a:noAutofit/>
          </a:bodyPr>
          <a:lstStyle/>
          <a:p>
            <a:pPr algn="ctr"/>
            <a:r>
              <a:rPr lang="fr" sz="1600">
                <a:solidFill>
                  <a:srgbClr val="434343"/>
                </a:solidFill>
                <a:latin typeface="Roboto"/>
                <a:ea typeface="Roboto"/>
                <a:cs typeface="Roboto"/>
                <a:sym typeface="Roboto"/>
              </a:rPr>
              <a:t>I want to watch a movie</a:t>
            </a:r>
            <a:endParaRPr sz="1600">
              <a:solidFill>
                <a:srgbClr val="434343"/>
              </a:solidFill>
              <a:latin typeface="Roboto"/>
              <a:ea typeface="Roboto"/>
              <a:cs typeface="Roboto"/>
              <a:sym typeface="Roboto"/>
            </a:endParaRPr>
          </a:p>
        </p:txBody>
      </p:sp>
      <p:sp>
        <p:nvSpPr>
          <p:cNvPr id="483" name="Shape 483"/>
          <p:cNvSpPr txBox="1"/>
          <p:nvPr/>
        </p:nvSpPr>
        <p:spPr>
          <a:xfrm>
            <a:off x="4706187" y="2463914"/>
            <a:ext cx="2782800" cy="508400"/>
          </a:xfrm>
          <a:prstGeom prst="rect">
            <a:avLst/>
          </a:prstGeom>
          <a:solidFill>
            <a:schemeClr val="bg1"/>
          </a:solidFill>
          <a:ln>
            <a:solidFill>
              <a:schemeClr val="bg1">
                <a:lumMod val="50000"/>
              </a:schemeClr>
            </a:solidFill>
          </a:ln>
        </p:spPr>
        <p:txBody>
          <a:bodyPr spcFirstLastPara="1" wrap="square" lIns="121900" tIns="121900" rIns="121900" bIns="121900" anchor="t" anchorCtr="0">
            <a:noAutofit/>
          </a:bodyPr>
          <a:lstStyle/>
          <a:p>
            <a:pPr algn="ctr"/>
            <a:r>
              <a:rPr lang="fr" sz="1600">
                <a:solidFill>
                  <a:srgbClr val="434343"/>
                </a:solidFill>
                <a:latin typeface="Roboto"/>
                <a:ea typeface="Roboto"/>
                <a:cs typeface="Roboto"/>
                <a:sym typeface="Roboto"/>
              </a:rPr>
              <a:t>Any good western tonight?</a:t>
            </a:r>
            <a:endParaRPr sz="1600">
              <a:solidFill>
                <a:srgbClr val="434343"/>
              </a:solidFill>
              <a:latin typeface="Roboto"/>
              <a:ea typeface="Roboto"/>
              <a:cs typeface="Roboto"/>
              <a:sym typeface="Roboto"/>
            </a:endParaRPr>
          </a:p>
        </p:txBody>
      </p:sp>
      <p:sp>
        <p:nvSpPr>
          <p:cNvPr id="485" name="Shape 485"/>
          <p:cNvSpPr txBox="1"/>
          <p:nvPr/>
        </p:nvSpPr>
        <p:spPr>
          <a:xfrm>
            <a:off x="7596486" y="2463914"/>
            <a:ext cx="2857600" cy="508400"/>
          </a:xfrm>
          <a:prstGeom prst="rect">
            <a:avLst/>
          </a:prstGeom>
          <a:solidFill>
            <a:schemeClr val="bg1"/>
          </a:solidFill>
          <a:ln>
            <a:solidFill>
              <a:schemeClr val="bg1">
                <a:lumMod val="50000"/>
              </a:schemeClr>
            </a:solidFill>
          </a:ln>
        </p:spPr>
        <p:txBody>
          <a:bodyPr spcFirstLastPara="1" wrap="square" lIns="121900" tIns="121900" rIns="121900" bIns="121900" anchor="t" anchorCtr="0">
            <a:noAutofit/>
          </a:bodyPr>
          <a:lstStyle/>
          <a:p>
            <a:pPr algn="ctr"/>
            <a:r>
              <a:rPr lang="fr" sz="1600">
                <a:solidFill>
                  <a:srgbClr val="434343"/>
                </a:solidFill>
                <a:latin typeface="Roboto"/>
                <a:ea typeface="Roboto"/>
                <a:cs typeface="Roboto"/>
                <a:sym typeface="Roboto"/>
              </a:rPr>
              <a:t>I </a:t>
            </a:r>
            <a:r>
              <a:rPr lang="fr" sz="1600" err="1">
                <a:solidFill>
                  <a:srgbClr val="434343"/>
                </a:solidFill>
                <a:latin typeface="Roboto"/>
                <a:ea typeface="Roboto"/>
                <a:cs typeface="Roboto"/>
                <a:sym typeface="Roboto"/>
              </a:rPr>
              <a:t>want</a:t>
            </a:r>
            <a:r>
              <a:rPr lang="fr" sz="1600">
                <a:solidFill>
                  <a:srgbClr val="434343"/>
                </a:solidFill>
                <a:latin typeface="Roboto"/>
                <a:ea typeface="Roboto"/>
                <a:cs typeface="Roboto"/>
                <a:sym typeface="Roboto"/>
              </a:rPr>
              <a:t> to </a:t>
            </a:r>
            <a:r>
              <a:rPr lang="fr" sz="1600" err="1">
                <a:solidFill>
                  <a:srgbClr val="434343"/>
                </a:solidFill>
                <a:latin typeface="Roboto"/>
                <a:ea typeface="Roboto"/>
                <a:cs typeface="Roboto"/>
                <a:sym typeface="Roboto"/>
              </a:rPr>
              <a:t>start</a:t>
            </a:r>
            <a:r>
              <a:rPr lang="fr" sz="1600">
                <a:solidFill>
                  <a:srgbClr val="434343"/>
                </a:solidFill>
                <a:latin typeface="Roboto"/>
                <a:ea typeface="Roboto"/>
                <a:cs typeface="Roboto"/>
                <a:sym typeface="Roboto"/>
              </a:rPr>
              <a:t> a new show!</a:t>
            </a:r>
            <a:endParaRPr sz="160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217180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p:nvPr/>
        </p:nvSpPr>
        <p:spPr>
          <a:xfrm>
            <a:off x="1220120" y="5503133"/>
            <a:ext cx="6806000" cy="684400"/>
          </a:xfrm>
          <a:prstGeom prst="rect">
            <a:avLst/>
          </a:prstGeom>
          <a:noFill/>
          <a:ln>
            <a:noFill/>
          </a:ln>
        </p:spPr>
        <p:txBody>
          <a:bodyPr spcFirstLastPara="1" wrap="square" lIns="121900" tIns="121900" rIns="121900" bIns="121900" anchor="t" anchorCtr="0">
            <a:noAutofit/>
          </a:bodyPr>
          <a:lstStyle/>
          <a:p>
            <a:pPr algn="ctr"/>
            <a:r>
              <a:rPr lang="fr" sz="2000" err="1">
                <a:latin typeface="+mn-lt"/>
                <a:ea typeface="Roboto"/>
                <a:cs typeface="Roboto"/>
                <a:sym typeface="Roboto"/>
              </a:rPr>
              <a:t>Entities</a:t>
            </a:r>
            <a:r>
              <a:rPr lang="fr" sz="2000">
                <a:latin typeface="+mn-lt"/>
                <a:ea typeface="Roboto"/>
                <a:cs typeface="Roboto"/>
                <a:sym typeface="Roboto"/>
              </a:rPr>
              <a:t> are </a:t>
            </a:r>
            <a:r>
              <a:rPr lang="fr" sz="2000" err="1">
                <a:latin typeface="+mn-lt"/>
                <a:ea typeface="Roboto"/>
                <a:cs typeface="Roboto"/>
                <a:sym typeface="Roboto"/>
              </a:rPr>
              <a:t>extracted</a:t>
            </a:r>
            <a:r>
              <a:rPr lang="fr" sz="2000">
                <a:latin typeface="+mn-lt"/>
                <a:ea typeface="Roboto"/>
                <a:cs typeface="Roboto"/>
                <a:sym typeface="Roboto"/>
              </a:rPr>
              <a:t> </a:t>
            </a:r>
            <a:r>
              <a:rPr lang="fr" sz="2000" err="1">
                <a:latin typeface="+mn-lt"/>
                <a:ea typeface="Roboto"/>
                <a:cs typeface="Roboto"/>
                <a:sym typeface="Roboto"/>
              </a:rPr>
              <a:t>from</a:t>
            </a:r>
            <a:r>
              <a:rPr lang="fr" sz="2000">
                <a:latin typeface="+mn-lt"/>
                <a:ea typeface="Roboto"/>
                <a:cs typeface="Roboto"/>
                <a:sym typeface="Roboto"/>
              </a:rPr>
              <a:t> </a:t>
            </a:r>
            <a:r>
              <a:rPr lang="fr" sz="2000" err="1">
                <a:latin typeface="+mn-lt"/>
                <a:ea typeface="Roboto"/>
                <a:cs typeface="Roboto"/>
                <a:sym typeface="Roboto"/>
              </a:rPr>
              <a:t>each</a:t>
            </a:r>
            <a:r>
              <a:rPr lang="fr" sz="2000">
                <a:latin typeface="+mn-lt"/>
                <a:ea typeface="Roboto"/>
                <a:cs typeface="Roboto"/>
                <a:sym typeface="Roboto"/>
              </a:rPr>
              <a:t> expression</a:t>
            </a:r>
            <a:endParaRPr sz="2000">
              <a:latin typeface="+mn-lt"/>
              <a:ea typeface="Roboto"/>
              <a:cs typeface="Roboto"/>
              <a:sym typeface="Roboto"/>
            </a:endParaRPr>
          </a:p>
        </p:txBody>
      </p:sp>
      <p:sp>
        <p:nvSpPr>
          <p:cNvPr id="505" name="Shape 505"/>
          <p:cNvSpPr/>
          <p:nvPr/>
        </p:nvSpPr>
        <p:spPr>
          <a:xfrm>
            <a:off x="1641320" y="2012667"/>
            <a:ext cx="5963600" cy="26412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06" name="Shape 506"/>
          <p:cNvSpPr/>
          <p:nvPr/>
        </p:nvSpPr>
        <p:spPr>
          <a:xfrm>
            <a:off x="2187855" y="5990576"/>
            <a:ext cx="828000" cy="78400"/>
          </a:xfrm>
          <a:prstGeom prst="rect">
            <a:avLst/>
          </a:prstGeom>
          <a:solidFill>
            <a:schemeClr val="lt2"/>
          </a:solidFill>
          <a:ln>
            <a:noFill/>
          </a:ln>
        </p:spPr>
        <p:txBody>
          <a:bodyPr spcFirstLastPara="1" wrap="square" lIns="121900" tIns="121900" rIns="121900" bIns="121900" anchor="ctr" anchorCtr="0">
            <a:noAutofit/>
          </a:bodyPr>
          <a:lstStyle/>
          <a:p>
            <a:endParaRPr sz="2800"/>
          </a:p>
        </p:txBody>
      </p:sp>
      <p:sp>
        <p:nvSpPr>
          <p:cNvPr id="507" name="Shape 507"/>
          <p:cNvSpPr/>
          <p:nvPr/>
        </p:nvSpPr>
        <p:spPr>
          <a:xfrm>
            <a:off x="8712487" y="3657600"/>
            <a:ext cx="3077600" cy="2698400"/>
          </a:xfrm>
          <a:prstGeom prst="roundRect">
            <a:avLst>
              <a:gd name="adj" fmla="val 3017"/>
            </a:avLst>
          </a:prstGeom>
          <a:solidFill>
            <a:schemeClr val="bg1"/>
          </a:solid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r>
              <a:rPr lang="fr" sz="1800">
                <a:solidFill>
                  <a:schemeClr val="tx1">
                    <a:lumMod val="50000"/>
                    <a:lumOff val="50000"/>
                  </a:schemeClr>
                </a:solidFill>
                <a:latin typeface="+mn-lt"/>
                <a:ea typeface="Roboto Light"/>
                <a:cs typeface="Roboto Light"/>
                <a:sym typeface="Roboto Light"/>
              </a:rPr>
              <a:t>An </a:t>
            </a:r>
            <a:r>
              <a:rPr lang="fr" sz="1800" err="1">
                <a:solidFill>
                  <a:schemeClr val="tx1">
                    <a:lumMod val="50000"/>
                    <a:lumOff val="50000"/>
                  </a:schemeClr>
                </a:solidFill>
                <a:latin typeface="+mn-lt"/>
                <a:ea typeface="Roboto Light"/>
                <a:cs typeface="Roboto Light"/>
                <a:sym typeface="Roboto Light"/>
              </a:rPr>
              <a:t>entity</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 a keyword </a:t>
            </a:r>
            <a:r>
              <a:rPr lang="fr" sz="1800" err="1">
                <a:solidFill>
                  <a:schemeClr val="tx1">
                    <a:lumMod val="50000"/>
                    <a:lumOff val="50000"/>
                  </a:schemeClr>
                </a:solidFill>
                <a:latin typeface="+mn-lt"/>
                <a:ea typeface="Roboto Light"/>
                <a:cs typeface="Roboto Light"/>
                <a:sym typeface="Roboto Light"/>
              </a:rPr>
              <a:t>extracted</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from</a:t>
            </a:r>
            <a:r>
              <a:rPr lang="fr" sz="1800">
                <a:solidFill>
                  <a:schemeClr val="tx1">
                    <a:lumMod val="50000"/>
                    <a:lumOff val="50000"/>
                  </a:schemeClr>
                </a:solidFill>
                <a:latin typeface="+mn-lt"/>
                <a:ea typeface="Roboto Light"/>
                <a:cs typeface="Roboto Light"/>
                <a:sym typeface="Roboto Light"/>
              </a:rPr>
              <a:t> an expression. </a:t>
            </a:r>
            <a:r>
              <a:rPr lang="fr" sz="1800" err="1">
                <a:solidFill>
                  <a:schemeClr val="tx1">
                    <a:lumMod val="50000"/>
                    <a:lumOff val="50000"/>
                  </a:schemeClr>
                </a:solidFill>
                <a:latin typeface="+mn-lt"/>
                <a:ea typeface="Roboto Light"/>
                <a:cs typeface="Roboto Light"/>
                <a:sym typeface="Roboto Light"/>
              </a:rPr>
              <a:t>We</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detect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automatically</a:t>
            </a:r>
            <a:r>
              <a:rPr lang="fr" sz="1800">
                <a:solidFill>
                  <a:schemeClr val="tx1">
                    <a:lumMod val="50000"/>
                    <a:lumOff val="50000"/>
                  </a:schemeClr>
                </a:solidFill>
                <a:latin typeface="+mn-lt"/>
                <a:ea typeface="Roboto Light"/>
                <a:cs typeface="Roboto Light"/>
                <a:sym typeface="Roboto Light"/>
              </a:rPr>
              <a:t> 31 </a:t>
            </a:r>
            <a:r>
              <a:rPr lang="fr" sz="1800" err="1">
                <a:solidFill>
                  <a:schemeClr val="tx1">
                    <a:lumMod val="50000"/>
                    <a:lumOff val="50000"/>
                  </a:schemeClr>
                </a:solidFill>
                <a:latin typeface="+mn-lt"/>
                <a:ea typeface="Roboto Light"/>
                <a:cs typeface="Roboto Light"/>
                <a:sym typeface="Roboto Light"/>
              </a:rPr>
              <a:t>different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entities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such</a:t>
            </a:r>
            <a:r>
              <a:rPr lang="fr" sz="1800">
                <a:solidFill>
                  <a:schemeClr val="tx1">
                    <a:lumMod val="50000"/>
                    <a:lumOff val="50000"/>
                  </a:schemeClr>
                </a:solidFill>
                <a:latin typeface="+mn-lt"/>
                <a:ea typeface="Roboto Light"/>
                <a:cs typeface="Roboto Light"/>
                <a:sym typeface="Roboto Light"/>
              </a:rPr>
              <a:t> as </a:t>
            </a:r>
            <a:r>
              <a:rPr lang="fr" sz="1800" err="1">
                <a:solidFill>
                  <a:schemeClr val="tx1">
                    <a:lumMod val="50000"/>
                    <a:lumOff val="50000"/>
                  </a:schemeClr>
                </a:solidFill>
                <a:latin typeface="+mn-lt"/>
                <a:ea typeface="Roboto Light"/>
                <a:cs typeface="Roboto Light"/>
                <a:sym typeface="Roboto Light"/>
              </a:rPr>
              <a:t>datetimes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names</a:t>
            </a:r>
            <a:r>
              <a:rPr lang="fr" sz="1800">
                <a:solidFill>
                  <a:schemeClr val="tx1">
                    <a:lumMod val="50000"/>
                    <a:lumOff val="50000"/>
                  </a:schemeClr>
                </a:solidFill>
                <a:latin typeface="+mn-lt"/>
                <a:ea typeface="Roboto Light"/>
                <a:cs typeface="Roboto Light"/>
                <a:sym typeface="Roboto Light"/>
              </a:rPr>
              <a:t>, locations, etc.</a:t>
            </a:r>
            <a:endParaRPr sz="1800">
              <a:solidFill>
                <a:schemeClr val="tx1">
                  <a:lumMod val="50000"/>
                  <a:lumOff val="50000"/>
                </a:schemeClr>
              </a:solidFill>
              <a:latin typeface="+mn-lt"/>
              <a:ea typeface="Roboto Light"/>
              <a:cs typeface="Roboto Light"/>
              <a:sym typeface="Roboto Light"/>
            </a:endParaRPr>
          </a:p>
        </p:txBody>
      </p:sp>
      <p:pic>
        <p:nvPicPr>
          <p:cNvPr id="509" name="Shape 509"/>
          <p:cNvPicPr preferRelativeResize="0"/>
          <p:nvPr/>
        </p:nvPicPr>
        <p:blipFill rotWithShape="1">
          <a:blip r:embed="rId3">
            <a:alphaModFix/>
          </a:blip>
          <a:srcRect r="51276"/>
          <a:stretch/>
        </p:blipFill>
        <p:spPr>
          <a:xfrm>
            <a:off x="1795554" y="2108483"/>
            <a:ext cx="5729736" cy="2257567"/>
          </a:xfrm>
          <a:prstGeom prst="rect">
            <a:avLst/>
          </a:prstGeom>
          <a:noFill/>
          <a:ln>
            <a:noFill/>
          </a:ln>
        </p:spPr>
      </p:pic>
      <p:sp>
        <p:nvSpPr>
          <p:cNvPr id="8" name="Title">
            <a:extLst>
              <a:ext uri="{FF2B5EF4-FFF2-40B4-BE49-F238E27FC236}">
                <a16:creationId xmlns:a16="http://schemas.microsoft.com/office/drawing/2014/main" id="{9306276D-7608-C240-9015-7CA87C1E9101}"/>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lang="en-US">
                <a:solidFill>
                  <a:schemeClr val="accent1"/>
                </a:solidFill>
              </a:rPr>
              <a:t>NLP – Intents, expressions &amp; entities</a:t>
            </a:r>
            <a:endParaRPr lang="en-US" sz="2800" b="0">
              <a:solidFill>
                <a:srgbClr val="000000"/>
              </a:solidFill>
            </a:endParaRPr>
          </a:p>
        </p:txBody>
      </p:sp>
      <p:pic>
        <p:nvPicPr>
          <p:cNvPr id="9" name="Picture 20">
            <a:extLst>
              <a:ext uri="{FF2B5EF4-FFF2-40B4-BE49-F238E27FC236}">
                <a16:creationId xmlns:a16="http://schemas.microsoft.com/office/drawing/2014/main" id="{12A9C6AA-C04B-004E-BD1D-9C1BD8E5081D}"/>
              </a:ext>
            </a:extLst>
          </p:cNvPr>
          <p:cNvPicPr>
            <a:picLocks noChangeAspect="1"/>
          </p:cNvPicPr>
          <p:nvPr/>
        </p:nvPicPr>
        <p:blipFill>
          <a:blip r:embed="rId4"/>
          <a:stretch>
            <a:fillRect/>
          </a:stretch>
        </p:blipFill>
        <p:spPr>
          <a:xfrm>
            <a:off x="8511272" y="2998196"/>
            <a:ext cx="863285" cy="863285"/>
          </a:xfrm>
          <a:prstGeom prst="rect">
            <a:avLst/>
          </a:prstGeom>
        </p:spPr>
      </p:pic>
    </p:spTree>
    <p:extLst>
      <p:ext uri="{BB962C8B-B14F-4D97-AF65-F5344CB8AC3E}">
        <p14:creationId xmlns:p14="http://schemas.microsoft.com/office/powerpoint/2010/main" val="4005749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p:nvPr/>
        </p:nvSpPr>
        <p:spPr>
          <a:xfrm>
            <a:off x="5844420" y="3978568"/>
            <a:ext cx="5421600" cy="2222000"/>
          </a:xfrm>
          <a:prstGeom prst="roundRect">
            <a:avLst>
              <a:gd name="adj" fmla="val 3017"/>
            </a:avLst>
          </a:prstGeom>
          <a:solidFill>
            <a:srgbClr val="2B2B2B"/>
          </a:solidFill>
          <a:ln>
            <a:noFill/>
          </a:ln>
          <a:effectLst>
            <a:outerShdw blurRad="271463" dist="19050" algn="bl" rotWithShape="0">
              <a:srgbClr val="000000">
                <a:alpha val="35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15" name="Shape 515"/>
          <p:cNvSpPr/>
          <p:nvPr/>
        </p:nvSpPr>
        <p:spPr>
          <a:xfrm>
            <a:off x="5872620" y="1426199"/>
            <a:ext cx="5365200" cy="9264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16" name="Shape 516"/>
          <p:cNvSpPr/>
          <p:nvPr/>
        </p:nvSpPr>
        <p:spPr>
          <a:xfrm>
            <a:off x="1637820" y="1598015"/>
            <a:ext cx="3078000" cy="582800"/>
          </a:xfrm>
          <a:prstGeom prst="rect">
            <a:avLst/>
          </a:prstGeom>
          <a:noFill/>
          <a:ln>
            <a:noFill/>
          </a:ln>
        </p:spPr>
        <p:txBody>
          <a:bodyPr spcFirstLastPara="1" wrap="square" lIns="121900" tIns="121900" rIns="121900" bIns="121900" anchor="ctr" anchorCtr="0">
            <a:noAutofit/>
          </a:bodyPr>
          <a:lstStyle/>
          <a:p>
            <a:r>
              <a:rPr lang="fr" sz="2400">
                <a:latin typeface="+mn-lt"/>
                <a:ea typeface="Roboto"/>
                <a:cs typeface="Roboto"/>
                <a:sym typeface="Roboto"/>
              </a:rPr>
              <a:t>EXTRACTION</a:t>
            </a:r>
            <a:endParaRPr sz="2400">
              <a:latin typeface="+mn-lt"/>
              <a:ea typeface="Roboto"/>
              <a:cs typeface="Roboto"/>
              <a:sym typeface="Roboto"/>
            </a:endParaRPr>
          </a:p>
        </p:txBody>
      </p:sp>
      <p:sp>
        <p:nvSpPr>
          <p:cNvPr id="517" name="Shape 517"/>
          <p:cNvSpPr/>
          <p:nvPr/>
        </p:nvSpPr>
        <p:spPr>
          <a:xfrm>
            <a:off x="746154" y="1556215"/>
            <a:ext cx="666400" cy="666400"/>
          </a:xfrm>
          <a:prstGeom prst="ellipse">
            <a:avLst/>
          </a:prstGeom>
          <a:solidFill>
            <a:schemeClr val="lt2"/>
          </a:solidFill>
          <a:ln>
            <a:noFill/>
          </a:ln>
        </p:spPr>
        <p:txBody>
          <a:bodyPr spcFirstLastPara="1" wrap="square" lIns="121900" tIns="121900" rIns="121900" bIns="121900" anchor="ctr" anchorCtr="0">
            <a:noAutofit/>
          </a:bodyPr>
          <a:lstStyle/>
          <a:p>
            <a:pPr algn="ctr"/>
            <a:r>
              <a:rPr lang="fr" sz="2400">
                <a:solidFill>
                  <a:srgbClr val="434343"/>
                </a:solidFill>
                <a:latin typeface="+mn-lt"/>
                <a:ea typeface="Roboto Mono"/>
                <a:cs typeface="Roboto Mono"/>
                <a:sym typeface="Roboto Mono"/>
              </a:rPr>
              <a:t>1</a:t>
            </a:r>
            <a:endParaRPr sz="2400">
              <a:solidFill>
                <a:srgbClr val="434343"/>
              </a:solidFill>
              <a:latin typeface="+mn-lt"/>
              <a:ea typeface="Roboto Mono"/>
              <a:cs typeface="Roboto Mono"/>
              <a:sym typeface="Roboto Mono"/>
            </a:endParaRPr>
          </a:p>
        </p:txBody>
      </p:sp>
      <p:sp>
        <p:nvSpPr>
          <p:cNvPr id="518" name="Shape 518"/>
          <p:cNvSpPr/>
          <p:nvPr/>
        </p:nvSpPr>
        <p:spPr>
          <a:xfrm>
            <a:off x="1637820" y="2939396"/>
            <a:ext cx="3078000" cy="582800"/>
          </a:xfrm>
          <a:prstGeom prst="rect">
            <a:avLst/>
          </a:prstGeom>
          <a:noFill/>
          <a:ln>
            <a:noFill/>
          </a:ln>
        </p:spPr>
        <p:txBody>
          <a:bodyPr spcFirstLastPara="1" wrap="square" lIns="121900" tIns="121900" rIns="121900" bIns="121900" anchor="ctr" anchorCtr="0">
            <a:noAutofit/>
          </a:bodyPr>
          <a:lstStyle/>
          <a:p>
            <a:r>
              <a:rPr lang="fr" sz="2400">
                <a:latin typeface="+mn-lt"/>
                <a:ea typeface="Roboto"/>
                <a:cs typeface="Roboto"/>
                <a:sym typeface="Roboto"/>
              </a:rPr>
              <a:t>ENRICHMENT</a:t>
            </a:r>
            <a:endParaRPr sz="2400">
              <a:latin typeface="+mn-lt"/>
              <a:ea typeface="Roboto"/>
              <a:cs typeface="Roboto"/>
              <a:sym typeface="Roboto"/>
            </a:endParaRPr>
          </a:p>
        </p:txBody>
      </p:sp>
      <p:sp>
        <p:nvSpPr>
          <p:cNvPr id="519" name="Shape 519"/>
          <p:cNvSpPr/>
          <p:nvPr/>
        </p:nvSpPr>
        <p:spPr>
          <a:xfrm>
            <a:off x="746154" y="2897596"/>
            <a:ext cx="666400" cy="666400"/>
          </a:xfrm>
          <a:prstGeom prst="ellipse">
            <a:avLst/>
          </a:prstGeom>
          <a:solidFill>
            <a:schemeClr val="lt2"/>
          </a:solidFill>
          <a:ln>
            <a:noFill/>
          </a:ln>
        </p:spPr>
        <p:txBody>
          <a:bodyPr spcFirstLastPara="1" wrap="square" lIns="121900" tIns="121900" rIns="121900" bIns="121900" anchor="ctr" anchorCtr="0">
            <a:noAutofit/>
          </a:bodyPr>
          <a:lstStyle/>
          <a:p>
            <a:pPr algn="ctr"/>
            <a:r>
              <a:rPr lang="fr" sz="2400">
                <a:solidFill>
                  <a:srgbClr val="434343"/>
                </a:solidFill>
                <a:latin typeface="+mn-lt"/>
                <a:ea typeface="Roboto Mono"/>
                <a:cs typeface="Roboto Mono"/>
                <a:sym typeface="Roboto Mono"/>
              </a:rPr>
              <a:t>2</a:t>
            </a:r>
            <a:endParaRPr sz="2400">
              <a:solidFill>
                <a:srgbClr val="434343"/>
              </a:solidFill>
              <a:latin typeface="+mn-lt"/>
              <a:ea typeface="Roboto Mono"/>
              <a:cs typeface="Roboto Mono"/>
              <a:sym typeface="Roboto Mono"/>
            </a:endParaRPr>
          </a:p>
        </p:txBody>
      </p:sp>
      <p:sp>
        <p:nvSpPr>
          <p:cNvPr id="520" name="Shape 520"/>
          <p:cNvSpPr/>
          <p:nvPr/>
        </p:nvSpPr>
        <p:spPr>
          <a:xfrm>
            <a:off x="1637820" y="4798133"/>
            <a:ext cx="3078000" cy="582800"/>
          </a:xfrm>
          <a:prstGeom prst="rect">
            <a:avLst/>
          </a:prstGeom>
          <a:noFill/>
          <a:ln>
            <a:noFill/>
          </a:ln>
        </p:spPr>
        <p:txBody>
          <a:bodyPr spcFirstLastPara="1" wrap="square" lIns="121900" tIns="121900" rIns="121900" bIns="121900" anchor="ctr" anchorCtr="0">
            <a:noAutofit/>
          </a:bodyPr>
          <a:lstStyle/>
          <a:p>
            <a:r>
              <a:rPr lang="fr" sz="2400">
                <a:latin typeface="+mn-lt"/>
                <a:ea typeface="Roboto"/>
                <a:cs typeface="Roboto"/>
                <a:sym typeface="Roboto"/>
              </a:rPr>
              <a:t>NORMALISATION</a:t>
            </a:r>
            <a:endParaRPr sz="2400">
              <a:latin typeface="+mn-lt"/>
              <a:ea typeface="Roboto"/>
              <a:cs typeface="Roboto"/>
              <a:sym typeface="Roboto"/>
            </a:endParaRPr>
          </a:p>
        </p:txBody>
      </p:sp>
      <p:sp>
        <p:nvSpPr>
          <p:cNvPr id="521" name="Shape 521"/>
          <p:cNvSpPr/>
          <p:nvPr/>
        </p:nvSpPr>
        <p:spPr>
          <a:xfrm>
            <a:off x="746154" y="4756351"/>
            <a:ext cx="666400" cy="666400"/>
          </a:xfrm>
          <a:prstGeom prst="ellipse">
            <a:avLst/>
          </a:prstGeom>
          <a:solidFill>
            <a:schemeClr val="lt2"/>
          </a:solidFill>
          <a:ln>
            <a:noFill/>
          </a:ln>
        </p:spPr>
        <p:txBody>
          <a:bodyPr spcFirstLastPara="1" wrap="square" lIns="121900" tIns="121900" rIns="121900" bIns="121900" anchor="ctr" anchorCtr="0">
            <a:noAutofit/>
          </a:bodyPr>
          <a:lstStyle/>
          <a:p>
            <a:pPr algn="ctr"/>
            <a:r>
              <a:rPr lang="fr" sz="2400">
                <a:solidFill>
                  <a:srgbClr val="434343"/>
                </a:solidFill>
                <a:latin typeface="+mn-lt"/>
                <a:ea typeface="Roboto Mono"/>
                <a:cs typeface="Roboto Mono"/>
                <a:sym typeface="Roboto Mono"/>
              </a:rPr>
              <a:t>3</a:t>
            </a:r>
            <a:endParaRPr sz="2400">
              <a:solidFill>
                <a:srgbClr val="434343"/>
              </a:solidFill>
              <a:latin typeface="+mn-lt"/>
              <a:ea typeface="Roboto Mono"/>
              <a:cs typeface="Roboto Mono"/>
              <a:sym typeface="Roboto Mono"/>
            </a:endParaRPr>
          </a:p>
        </p:txBody>
      </p:sp>
      <p:sp>
        <p:nvSpPr>
          <p:cNvPr id="522" name="Shape 522"/>
          <p:cNvSpPr/>
          <p:nvPr/>
        </p:nvSpPr>
        <p:spPr>
          <a:xfrm>
            <a:off x="5981020" y="4121000"/>
            <a:ext cx="5204800" cy="1949200"/>
          </a:xfrm>
          <a:prstGeom prst="rect">
            <a:avLst/>
          </a:prstGeom>
          <a:solidFill>
            <a:srgbClr val="2B2B2B"/>
          </a:solidFill>
          <a:ln>
            <a:noFill/>
          </a:ln>
        </p:spPr>
        <p:txBody>
          <a:bodyPr spcFirstLastPara="1" wrap="square" lIns="121900" tIns="121900" rIns="121900" bIns="121900" anchor="ctr" anchorCtr="0">
            <a:noAutofit/>
          </a:bodyPr>
          <a:lstStyle/>
          <a:p>
            <a:r>
              <a:rPr lang="fr" sz="1600">
                <a:solidFill>
                  <a:srgbClr val="BABABA"/>
                </a:solidFill>
                <a:latin typeface="Consolas"/>
                <a:ea typeface="Consolas"/>
                <a:cs typeface="Consolas"/>
                <a:sym typeface="Consolas"/>
              </a:rPr>
              <a:t>"</a:t>
            </a:r>
            <a:r>
              <a:rPr lang="fr" sz="1600">
                <a:solidFill>
                  <a:srgbClr val="CB7832"/>
                </a:solidFill>
                <a:latin typeface="Consolas"/>
                <a:ea typeface="Consolas"/>
                <a:cs typeface="Consolas"/>
                <a:sym typeface="Consolas"/>
              </a:rPr>
              <a:t>datetime</a:t>
            </a:r>
            <a:r>
              <a:rPr lang="fr" sz="1600">
                <a:solidFill>
                  <a:srgbClr val="BABABA"/>
                </a:solidFill>
                <a:latin typeface="Consolas"/>
                <a:ea typeface="Consolas"/>
                <a:cs typeface="Consolas"/>
                <a:sym typeface="Consolas"/>
              </a:rPr>
              <a:t>": [</a:t>
            </a:r>
            <a:br>
              <a:rPr lang="fr" sz="1600">
                <a:solidFill>
                  <a:srgbClr val="BABABA"/>
                </a:solidFill>
                <a:latin typeface="Consolas"/>
                <a:ea typeface="Consolas"/>
                <a:cs typeface="Consolas"/>
                <a:sym typeface="Consolas"/>
              </a:rPr>
            </a:br>
            <a:r>
              <a:rPr lang="fr" sz="1600">
                <a:solidFill>
                  <a:srgbClr val="BABABA"/>
                </a:solidFill>
                <a:latin typeface="Consolas"/>
                <a:ea typeface="Consolas"/>
                <a:cs typeface="Consolas"/>
                <a:sym typeface="Consolas"/>
              </a:rPr>
              <a:t>   {</a:t>
            </a:r>
            <a:endParaRPr sz="1600">
              <a:solidFill>
                <a:srgbClr val="BABABA"/>
              </a:solidFill>
              <a:latin typeface="Consolas"/>
              <a:ea typeface="Consolas"/>
              <a:cs typeface="Consolas"/>
              <a:sym typeface="Consolas"/>
            </a:endParaRPr>
          </a:p>
          <a:p>
            <a:pPr indent="609585"/>
            <a:r>
              <a:rPr lang="fr" sz="1400">
                <a:solidFill>
                  <a:srgbClr val="BABABA"/>
                </a:solidFill>
                <a:latin typeface="Consolas"/>
                <a:ea typeface="Consolas"/>
                <a:cs typeface="Consolas"/>
                <a:sym typeface="Consolas"/>
              </a:rPr>
              <a:t>"</a:t>
            </a:r>
            <a:r>
              <a:rPr lang="fr" sz="1600">
                <a:solidFill>
                  <a:srgbClr val="CB7832"/>
                </a:solidFill>
                <a:latin typeface="Consolas"/>
                <a:ea typeface="Consolas"/>
                <a:cs typeface="Consolas"/>
                <a:sym typeface="Consolas"/>
              </a:rPr>
              <a:t>formatted</a:t>
            </a:r>
            <a:r>
              <a:rPr lang="fr" sz="1400">
                <a:solidFill>
                  <a:srgbClr val="BABABA"/>
                </a:solidFill>
                <a:latin typeface="Consolas"/>
                <a:ea typeface="Consolas"/>
                <a:cs typeface="Consolas"/>
                <a:sym typeface="Consolas"/>
              </a:rPr>
              <a:t>"</a:t>
            </a:r>
            <a:r>
              <a:rPr lang="fr" sz="1400">
                <a:solidFill>
                  <a:srgbClr val="BABABA"/>
                </a:solidFill>
                <a:highlight>
                  <a:srgbClr val="2B2B2B"/>
                </a:highlight>
                <a:latin typeface="Consolas"/>
                <a:ea typeface="Consolas"/>
                <a:cs typeface="Consolas"/>
                <a:sym typeface="Consolas"/>
              </a:rPr>
              <a:t>:</a:t>
            </a:r>
            <a:r>
              <a:rPr lang="fr" sz="1600">
                <a:solidFill>
                  <a:srgbClr val="BABABA"/>
                </a:solidFill>
                <a:highlight>
                  <a:srgbClr val="2B2B2B"/>
                </a:highlight>
                <a:latin typeface="Consolas"/>
                <a:ea typeface="Consolas"/>
                <a:cs typeface="Consolas"/>
                <a:sym typeface="Consolas"/>
              </a:rPr>
              <a:t> </a:t>
            </a:r>
            <a:r>
              <a:rPr lang="fr" sz="1600">
                <a:solidFill>
                  <a:srgbClr val="6A8759"/>
                </a:solidFill>
                <a:latin typeface="Consolas"/>
                <a:ea typeface="Consolas"/>
                <a:cs typeface="Consolas"/>
                <a:sym typeface="Consolas"/>
              </a:rPr>
              <a:t>"</a:t>
            </a:r>
            <a:r>
              <a:rPr lang="fr" sz="1600">
                <a:solidFill>
                  <a:srgbClr val="6A8759"/>
                </a:solidFill>
                <a:highlight>
                  <a:srgbClr val="2B2B2B"/>
                </a:highlight>
                <a:latin typeface="Consolas"/>
                <a:ea typeface="Consolas"/>
                <a:cs typeface="Consolas"/>
                <a:sym typeface="Consolas"/>
              </a:rPr>
              <a:t>Sunday, 01 January 2012 at 12:00:00 AM (+0000)</a:t>
            </a:r>
            <a:r>
              <a:rPr lang="fr" sz="1600">
                <a:solidFill>
                  <a:srgbClr val="6A8759"/>
                </a:solidFill>
                <a:latin typeface="Consolas"/>
                <a:ea typeface="Consolas"/>
                <a:cs typeface="Consolas"/>
                <a:sym typeface="Consolas"/>
              </a:rPr>
              <a:t>"</a:t>
            </a:r>
            <a:r>
              <a:rPr lang="fr" sz="1600">
                <a:solidFill>
                  <a:srgbClr val="BABABA"/>
                </a:solidFill>
                <a:highlight>
                  <a:srgbClr val="2B2B2B"/>
                </a:highlight>
                <a:latin typeface="Consolas"/>
                <a:ea typeface="Consolas"/>
                <a:cs typeface="Consolas"/>
                <a:sym typeface="Consolas"/>
              </a:rPr>
              <a:t>,</a:t>
            </a:r>
            <a:br>
              <a:rPr lang="fr" sz="1600">
                <a:solidFill>
                  <a:srgbClr val="BABABA"/>
                </a:solidFill>
                <a:latin typeface="Consolas"/>
                <a:ea typeface="Consolas"/>
                <a:cs typeface="Consolas"/>
                <a:sym typeface="Consolas"/>
              </a:rPr>
            </a:br>
            <a:r>
              <a:rPr lang="fr" sz="1600">
                <a:solidFill>
                  <a:srgbClr val="BABABA"/>
                </a:solidFill>
                <a:latin typeface="Consolas"/>
                <a:ea typeface="Consolas"/>
                <a:cs typeface="Consolas"/>
                <a:sym typeface="Consolas"/>
              </a:rPr>
              <a:t>     "</a:t>
            </a:r>
            <a:r>
              <a:rPr lang="fr" sz="1600">
                <a:solidFill>
                  <a:srgbClr val="CB7832"/>
                </a:solidFill>
                <a:latin typeface="Consolas"/>
                <a:ea typeface="Consolas"/>
                <a:cs typeface="Consolas"/>
                <a:sym typeface="Consolas"/>
              </a:rPr>
              <a:t>iso</a:t>
            </a:r>
            <a:r>
              <a:rPr lang="fr" sz="1600">
                <a:solidFill>
                  <a:srgbClr val="BABABA"/>
                </a:solidFill>
                <a:latin typeface="Consolas"/>
                <a:ea typeface="Consolas"/>
                <a:cs typeface="Consolas"/>
                <a:sym typeface="Consolas"/>
              </a:rPr>
              <a:t>": </a:t>
            </a:r>
            <a:r>
              <a:rPr lang="fr" sz="1600">
                <a:solidFill>
                  <a:srgbClr val="6A8759"/>
                </a:solidFill>
                <a:latin typeface="Consolas"/>
                <a:ea typeface="Consolas"/>
                <a:cs typeface="Consolas"/>
                <a:sym typeface="Consolas"/>
              </a:rPr>
              <a:t>"</a:t>
            </a:r>
            <a:r>
              <a:rPr lang="fr" sz="1600">
                <a:solidFill>
                  <a:srgbClr val="6A8759"/>
                </a:solidFill>
                <a:highlight>
                  <a:srgbClr val="2B2B2B"/>
                </a:highlight>
                <a:latin typeface="Consolas"/>
                <a:ea typeface="Consolas"/>
                <a:cs typeface="Consolas"/>
                <a:sym typeface="Consolas"/>
              </a:rPr>
              <a:t>2012-01-01T00:00:00+00:00</a:t>
            </a:r>
            <a:r>
              <a:rPr lang="fr" sz="1600">
                <a:solidFill>
                  <a:srgbClr val="6A8759"/>
                </a:solidFill>
                <a:latin typeface="Consolas"/>
                <a:ea typeface="Consolas"/>
                <a:cs typeface="Consolas"/>
                <a:sym typeface="Consolas"/>
              </a:rPr>
              <a:t>"</a:t>
            </a:r>
            <a:r>
              <a:rPr lang="fr" sz="1600">
                <a:solidFill>
                  <a:srgbClr val="BABABA"/>
                </a:solidFill>
                <a:latin typeface="Consolas"/>
                <a:ea typeface="Consolas"/>
                <a:cs typeface="Consolas"/>
                <a:sym typeface="Consolas"/>
              </a:rPr>
              <a:t>,</a:t>
            </a:r>
            <a:br>
              <a:rPr lang="fr" sz="1600">
                <a:solidFill>
                  <a:srgbClr val="BABABA"/>
                </a:solidFill>
                <a:latin typeface="Consolas"/>
                <a:ea typeface="Consolas"/>
                <a:cs typeface="Consolas"/>
                <a:sym typeface="Consolas"/>
              </a:rPr>
            </a:br>
            <a:r>
              <a:rPr lang="fr" sz="1600">
                <a:solidFill>
                  <a:srgbClr val="BABABA"/>
                </a:solidFill>
                <a:latin typeface="Consolas"/>
                <a:ea typeface="Consolas"/>
                <a:cs typeface="Consolas"/>
                <a:sym typeface="Consolas"/>
              </a:rPr>
              <a:t>     "</a:t>
            </a:r>
            <a:r>
              <a:rPr lang="fr" sz="1600">
                <a:solidFill>
                  <a:srgbClr val="CB7832"/>
                </a:solidFill>
                <a:latin typeface="Consolas"/>
                <a:ea typeface="Consolas"/>
                <a:cs typeface="Consolas"/>
                <a:sym typeface="Consolas"/>
              </a:rPr>
              <a:t>raw</a:t>
            </a:r>
            <a:r>
              <a:rPr lang="fr" sz="1600">
                <a:solidFill>
                  <a:srgbClr val="BABABA"/>
                </a:solidFill>
                <a:latin typeface="Consolas"/>
                <a:ea typeface="Consolas"/>
                <a:cs typeface="Consolas"/>
                <a:sym typeface="Consolas"/>
              </a:rPr>
              <a:t>": </a:t>
            </a:r>
            <a:r>
              <a:rPr lang="fr" sz="1600">
                <a:solidFill>
                  <a:srgbClr val="6A8759"/>
                </a:solidFill>
                <a:latin typeface="Consolas"/>
                <a:ea typeface="Consolas"/>
                <a:cs typeface="Consolas"/>
                <a:sym typeface="Consolas"/>
              </a:rPr>
              <a:t>"in 2012"</a:t>
            </a:r>
            <a:br>
              <a:rPr lang="fr" sz="1600">
                <a:solidFill>
                  <a:srgbClr val="BABABA"/>
                </a:solidFill>
                <a:latin typeface="Consolas"/>
                <a:ea typeface="Consolas"/>
                <a:cs typeface="Consolas"/>
                <a:sym typeface="Consolas"/>
              </a:rPr>
            </a:br>
            <a:r>
              <a:rPr lang="fr" sz="1600">
                <a:solidFill>
                  <a:srgbClr val="BABABA"/>
                </a:solidFill>
                <a:latin typeface="Consolas"/>
                <a:ea typeface="Consolas"/>
                <a:cs typeface="Consolas"/>
                <a:sym typeface="Consolas"/>
              </a:rPr>
              <a:t>   }</a:t>
            </a:r>
            <a:br>
              <a:rPr lang="fr" sz="1600">
                <a:solidFill>
                  <a:srgbClr val="BABABA"/>
                </a:solidFill>
                <a:latin typeface="Consolas"/>
                <a:ea typeface="Consolas"/>
                <a:cs typeface="Consolas"/>
                <a:sym typeface="Consolas"/>
              </a:rPr>
            </a:br>
            <a:r>
              <a:rPr lang="fr" sz="1600">
                <a:solidFill>
                  <a:srgbClr val="BABABA"/>
                </a:solidFill>
                <a:latin typeface="Consolas"/>
                <a:ea typeface="Consolas"/>
                <a:cs typeface="Consolas"/>
                <a:sym typeface="Consolas"/>
              </a:rPr>
              <a:t>]</a:t>
            </a:r>
            <a:endParaRPr sz="2133">
              <a:latin typeface="Roboto"/>
              <a:ea typeface="Roboto"/>
              <a:cs typeface="Roboto"/>
              <a:sym typeface="Roboto"/>
            </a:endParaRPr>
          </a:p>
        </p:txBody>
      </p:sp>
      <p:pic>
        <p:nvPicPr>
          <p:cNvPr id="523" name="Shape 523"/>
          <p:cNvPicPr preferRelativeResize="0"/>
          <p:nvPr/>
        </p:nvPicPr>
        <p:blipFill rotWithShape="1">
          <a:blip r:embed="rId3">
            <a:alphaModFix/>
          </a:blip>
          <a:srcRect l="3039" r="56480" b="74184"/>
          <a:stretch/>
        </p:blipFill>
        <p:spPr>
          <a:xfrm>
            <a:off x="6175154" y="1598015"/>
            <a:ext cx="4760133" cy="582800"/>
          </a:xfrm>
          <a:prstGeom prst="rect">
            <a:avLst/>
          </a:prstGeom>
          <a:noFill/>
          <a:ln>
            <a:noFill/>
          </a:ln>
        </p:spPr>
      </p:pic>
      <p:sp>
        <p:nvSpPr>
          <p:cNvPr id="524" name="Shape 524"/>
          <p:cNvSpPr/>
          <p:nvPr/>
        </p:nvSpPr>
        <p:spPr>
          <a:xfrm>
            <a:off x="5872620" y="2767580"/>
            <a:ext cx="5365200" cy="9264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25" name="Shape 525"/>
          <p:cNvSpPr/>
          <p:nvPr/>
        </p:nvSpPr>
        <p:spPr>
          <a:xfrm>
            <a:off x="7359854" y="2992363"/>
            <a:ext cx="486400" cy="476800"/>
          </a:xfrm>
          <a:prstGeom prst="roundRect">
            <a:avLst>
              <a:gd name="adj" fmla="val 3017"/>
            </a:avLst>
          </a:prstGeom>
          <a:solidFill>
            <a:srgbClr val="96C15B"/>
          </a:solidFill>
          <a:ln>
            <a:noFill/>
          </a:ln>
          <a:effectLst>
            <a:outerShdw blurRad="71438" dist="19050" algn="bl" rotWithShape="0">
              <a:srgbClr val="000000">
                <a:alpha val="43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26" name="Shape 526"/>
          <p:cNvSpPr/>
          <p:nvPr/>
        </p:nvSpPr>
        <p:spPr>
          <a:xfrm>
            <a:off x="8029087" y="2992380"/>
            <a:ext cx="486400" cy="476800"/>
          </a:xfrm>
          <a:prstGeom prst="roundRect">
            <a:avLst>
              <a:gd name="adj" fmla="val 3017"/>
            </a:avLst>
          </a:prstGeom>
          <a:solidFill>
            <a:srgbClr val="8CECB4"/>
          </a:solidFill>
          <a:ln>
            <a:noFill/>
          </a:ln>
          <a:effectLst>
            <a:outerShdw blurRad="71438" dist="19050" algn="bl" rotWithShape="0">
              <a:srgbClr val="000000">
                <a:alpha val="43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27" name="Shape 527"/>
          <p:cNvSpPr/>
          <p:nvPr/>
        </p:nvSpPr>
        <p:spPr>
          <a:xfrm>
            <a:off x="9521920" y="2992347"/>
            <a:ext cx="486400" cy="476800"/>
          </a:xfrm>
          <a:prstGeom prst="roundRect">
            <a:avLst>
              <a:gd name="adj" fmla="val 3017"/>
            </a:avLst>
          </a:prstGeom>
          <a:solidFill>
            <a:srgbClr val="FDEB62"/>
          </a:solidFill>
          <a:ln>
            <a:noFill/>
          </a:ln>
          <a:effectLst>
            <a:outerShdw blurRad="71438" dist="19050" algn="bl" rotWithShape="0">
              <a:srgbClr val="000000">
                <a:alpha val="43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28" name="Shape 528"/>
          <p:cNvSpPr/>
          <p:nvPr/>
        </p:nvSpPr>
        <p:spPr>
          <a:xfrm>
            <a:off x="10256154" y="2992380"/>
            <a:ext cx="486400" cy="476800"/>
          </a:xfrm>
          <a:prstGeom prst="roundRect">
            <a:avLst>
              <a:gd name="adj" fmla="val 3017"/>
            </a:avLst>
          </a:prstGeom>
          <a:solidFill>
            <a:srgbClr val="BDEAF1"/>
          </a:solidFill>
          <a:ln>
            <a:noFill/>
          </a:ln>
          <a:effectLst>
            <a:outerShdw blurRad="71438" dist="19050" algn="bl" rotWithShape="0">
              <a:srgbClr val="000000">
                <a:alpha val="43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pic>
        <p:nvPicPr>
          <p:cNvPr id="529" name="Shape 529"/>
          <p:cNvPicPr preferRelativeResize="0"/>
          <p:nvPr/>
        </p:nvPicPr>
        <p:blipFill>
          <a:blip r:embed="rId4">
            <a:alphaModFix/>
          </a:blip>
          <a:stretch>
            <a:fillRect/>
          </a:stretch>
        </p:blipFill>
        <p:spPr>
          <a:xfrm>
            <a:off x="10332291" y="3063723"/>
            <a:ext cx="334133" cy="334133"/>
          </a:xfrm>
          <a:prstGeom prst="rect">
            <a:avLst/>
          </a:prstGeom>
          <a:noFill/>
          <a:ln>
            <a:noFill/>
          </a:ln>
        </p:spPr>
      </p:pic>
      <p:pic>
        <p:nvPicPr>
          <p:cNvPr id="530" name="Shape 530"/>
          <p:cNvPicPr preferRelativeResize="0"/>
          <p:nvPr/>
        </p:nvPicPr>
        <p:blipFill>
          <a:blip r:embed="rId5">
            <a:alphaModFix/>
          </a:blip>
          <a:stretch>
            <a:fillRect/>
          </a:stretch>
        </p:blipFill>
        <p:spPr>
          <a:xfrm>
            <a:off x="8105221" y="3063700"/>
            <a:ext cx="334133" cy="334133"/>
          </a:xfrm>
          <a:prstGeom prst="rect">
            <a:avLst/>
          </a:prstGeom>
          <a:noFill/>
          <a:ln>
            <a:noFill/>
          </a:ln>
        </p:spPr>
      </p:pic>
      <p:pic>
        <p:nvPicPr>
          <p:cNvPr id="531" name="Shape 531"/>
          <p:cNvPicPr preferRelativeResize="0"/>
          <p:nvPr/>
        </p:nvPicPr>
        <p:blipFill>
          <a:blip r:embed="rId6">
            <a:alphaModFix/>
          </a:blip>
          <a:stretch>
            <a:fillRect/>
          </a:stretch>
        </p:blipFill>
        <p:spPr>
          <a:xfrm>
            <a:off x="9598054" y="3118616"/>
            <a:ext cx="334133" cy="224347"/>
          </a:xfrm>
          <a:prstGeom prst="rect">
            <a:avLst/>
          </a:prstGeom>
          <a:noFill/>
          <a:ln>
            <a:noFill/>
          </a:ln>
        </p:spPr>
      </p:pic>
      <p:pic>
        <p:nvPicPr>
          <p:cNvPr id="532" name="Shape 532"/>
          <p:cNvPicPr preferRelativeResize="0"/>
          <p:nvPr/>
        </p:nvPicPr>
        <p:blipFill>
          <a:blip r:embed="rId7">
            <a:alphaModFix/>
          </a:blip>
          <a:stretch>
            <a:fillRect/>
          </a:stretch>
        </p:blipFill>
        <p:spPr>
          <a:xfrm>
            <a:off x="7435987" y="3063714"/>
            <a:ext cx="334133" cy="334133"/>
          </a:xfrm>
          <a:prstGeom prst="rect">
            <a:avLst/>
          </a:prstGeom>
          <a:noFill/>
          <a:ln>
            <a:noFill/>
          </a:ln>
        </p:spPr>
      </p:pic>
      <p:sp>
        <p:nvSpPr>
          <p:cNvPr id="22" name="Title">
            <a:extLst>
              <a:ext uri="{FF2B5EF4-FFF2-40B4-BE49-F238E27FC236}">
                <a16:creationId xmlns:a16="http://schemas.microsoft.com/office/drawing/2014/main" id="{50F957E5-B75A-8A49-AB94-F5D592FF9CAE}"/>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lang="en-US">
                <a:solidFill>
                  <a:schemeClr val="accent1"/>
                </a:solidFill>
              </a:rPr>
              <a:t>NLP – Intents, expressions &amp; entities</a:t>
            </a:r>
            <a:endParaRPr lang="en-US" sz="2800" b="0">
              <a:solidFill>
                <a:srgbClr val="000000"/>
              </a:solidFill>
            </a:endParaRPr>
          </a:p>
        </p:txBody>
      </p:sp>
    </p:spTree>
    <p:extLst>
      <p:ext uri="{BB962C8B-B14F-4D97-AF65-F5344CB8AC3E}">
        <p14:creationId xmlns:p14="http://schemas.microsoft.com/office/powerpoint/2010/main" val="1252379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p:nvPr/>
        </p:nvSpPr>
        <p:spPr>
          <a:xfrm>
            <a:off x="447587" y="1540318"/>
            <a:ext cx="11300000" cy="12800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38" name="Shape 538"/>
          <p:cNvSpPr/>
          <p:nvPr/>
        </p:nvSpPr>
        <p:spPr>
          <a:xfrm>
            <a:off x="2716338" y="3624822"/>
            <a:ext cx="7011600" cy="2336800"/>
          </a:xfrm>
          <a:prstGeom prst="roundRect">
            <a:avLst>
              <a:gd name="adj" fmla="val 3017"/>
            </a:avLst>
          </a:prstGeom>
          <a:solidFill>
            <a:schemeClr val="bg1"/>
          </a:solid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fr" sz="1800" err="1">
                <a:solidFill>
                  <a:schemeClr val="tx1">
                    <a:lumMod val="50000"/>
                    <a:lumOff val="50000"/>
                  </a:schemeClr>
                </a:solidFill>
                <a:latin typeface="+mn-lt"/>
                <a:ea typeface="Roboto Light"/>
                <a:cs typeface="Roboto Light"/>
                <a:sym typeface="Roboto Light"/>
              </a:rPr>
              <a:t>Entities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with</a:t>
            </a:r>
            <a:r>
              <a:rPr lang="fr" sz="1800">
                <a:solidFill>
                  <a:schemeClr val="tx1">
                    <a:lumMod val="50000"/>
                    <a:lumOff val="50000"/>
                  </a:schemeClr>
                </a:solidFill>
                <a:latin typeface="+mn-lt"/>
                <a:ea typeface="Roboto Light"/>
                <a:cs typeface="Roboto Light"/>
                <a:sym typeface="Roboto Light"/>
              </a:rPr>
              <a:t> a </a:t>
            </a:r>
            <a:r>
              <a:rPr lang="fr" sz="1800" b="1">
                <a:solidFill>
                  <a:schemeClr val="tx1">
                    <a:lumMod val="50000"/>
                    <a:lumOff val="50000"/>
                  </a:schemeClr>
                </a:solidFill>
                <a:latin typeface="+mn-lt"/>
                <a:ea typeface="Roboto"/>
                <a:cs typeface="Roboto"/>
                <a:sym typeface="Roboto"/>
              </a:rPr>
              <a:t>black star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next</a:t>
            </a:r>
            <a:r>
              <a:rPr lang="fr" sz="1800">
                <a:solidFill>
                  <a:schemeClr val="tx1">
                    <a:lumMod val="50000"/>
                    <a:lumOff val="50000"/>
                  </a:schemeClr>
                </a:solidFill>
                <a:latin typeface="+mn-lt"/>
                <a:ea typeface="Roboto Light"/>
                <a:cs typeface="Roboto Light"/>
                <a:sym typeface="Roboto Light"/>
              </a:rPr>
              <a:t> to </a:t>
            </a:r>
            <a:r>
              <a:rPr lang="fr" sz="1800" err="1">
                <a:solidFill>
                  <a:schemeClr val="tx1">
                    <a:lumMod val="50000"/>
                    <a:lumOff val="50000"/>
                  </a:schemeClr>
                </a:solidFill>
                <a:latin typeface="+mn-lt"/>
                <a:ea typeface="Roboto Light"/>
                <a:cs typeface="Roboto Light"/>
                <a:sym typeface="Roboto Light"/>
              </a:rPr>
              <a:t>them</a:t>
            </a:r>
            <a:r>
              <a:rPr lang="fr" sz="1800">
                <a:solidFill>
                  <a:schemeClr val="tx1">
                    <a:lumMod val="50000"/>
                    <a:lumOff val="50000"/>
                  </a:schemeClr>
                </a:solidFill>
                <a:latin typeface="+mn-lt"/>
                <a:ea typeface="Roboto Light"/>
                <a:cs typeface="Roboto Light"/>
                <a:sym typeface="Roboto Light"/>
              </a:rPr>
              <a:t> are </a:t>
            </a:r>
            <a:r>
              <a:rPr lang="fr" sz="1800" err="1">
                <a:solidFill>
                  <a:schemeClr val="tx1">
                    <a:lumMod val="50000"/>
                    <a:lumOff val="50000"/>
                  </a:schemeClr>
                </a:solidFill>
                <a:latin typeface="+mn-lt"/>
                <a:ea typeface="Roboto Light"/>
                <a:cs typeface="Roboto Light"/>
                <a:sym typeface="Roboto Light"/>
              </a:rPr>
              <a:t>called</a:t>
            </a:r>
            <a:r>
              <a:rPr lang="fr" sz="1800">
                <a:solidFill>
                  <a:schemeClr val="tx1">
                    <a:lumMod val="50000"/>
                    <a:lumOff val="50000"/>
                  </a:schemeClr>
                </a:solidFill>
                <a:latin typeface="+mn-lt"/>
                <a:ea typeface="Roboto Light"/>
                <a:cs typeface="Roboto Light"/>
                <a:sym typeface="Roboto Light"/>
              </a:rPr>
              <a:t> </a:t>
            </a:r>
            <a:r>
              <a:rPr lang="fr" sz="1800" b="1">
                <a:solidFill>
                  <a:schemeClr val="tx1">
                    <a:lumMod val="50000"/>
                    <a:lumOff val="50000"/>
                  </a:schemeClr>
                </a:solidFill>
                <a:latin typeface="+mn-lt"/>
                <a:ea typeface="Roboto"/>
                <a:cs typeface="Roboto"/>
                <a:sym typeface="Roboto"/>
              </a:rPr>
              <a:t>Gold </a:t>
            </a:r>
            <a:r>
              <a:rPr lang="fr" sz="1800" b="1" err="1">
                <a:solidFill>
                  <a:schemeClr val="tx1">
                    <a:lumMod val="50000"/>
                    <a:lumOff val="50000"/>
                  </a:schemeClr>
                </a:solidFill>
                <a:latin typeface="+mn-lt"/>
                <a:ea typeface="Roboto"/>
                <a:cs typeface="Roboto"/>
                <a:sym typeface="Roboto"/>
              </a:rPr>
              <a:t>entities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they</a:t>
            </a:r>
            <a:r>
              <a:rPr lang="fr" sz="1800">
                <a:solidFill>
                  <a:schemeClr val="tx1">
                    <a:lumMod val="50000"/>
                    <a:lumOff val="50000"/>
                  </a:schemeClr>
                </a:solidFill>
                <a:latin typeface="+mn-lt"/>
                <a:ea typeface="Roboto Light"/>
                <a:cs typeface="Roboto Light"/>
                <a:sym typeface="Roboto Light"/>
              </a:rPr>
              <a:t> are </a:t>
            </a:r>
            <a:r>
              <a:rPr lang="fr" sz="1800" err="1">
                <a:solidFill>
                  <a:schemeClr val="tx1">
                    <a:lumMod val="50000"/>
                    <a:lumOff val="50000"/>
                  </a:schemeClr>
                </a:solidFill>
                <a:latin typeface="+mn-lt"/>
                <a:ea typeface="Roboto Light"/>
                <a:cs typeface="Roboto Light"/>
                <a:sym typeface="Roboto Light"/>
              </a:rPr>
              <a:t>automatically</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detected</a:t>
            </a:r>
            <a:r>
              <a:rPr lang="fr" sz="1800">
                <a:solidFill>
                  <a:schemeClr val="tx1">
                    <a:lumMod val="50000"/>
                    <a:lumOff val="50000"/>
                  </a:schemeClr>
                </a:solidFill>
                <a:latin typeface="+mn-lt"/>
                <a:ea typeface="Roboto Light"/>
                <a:cs typeface="Roboto Light"/>
                <a:sym typeface="Roboto Light"/>
              </a:rPr>
              <a:t> and </a:t>
            </a:r>
            <a:r>
              <a:rPr lang="fr" sz="1800" err="1">
                <a:solidFill>
                  <a:schemeClr val="tx1">
                    <a:lumMod val="50000"/>
                    <a:lumOff val="50000"/>
                  </a:schemeClr>
                </a:solidFill>
                <a:latin typeface="+mn-lt"/>
                <a:ea typeface="Roboto Light"/>
                <a:cs typeface="Roboto Light"/>
                <a:sym typeface="Roboto Light"/>
              </a:rPr>
              <a:t>extracted</a:t>
            </a:r>
            <a:r>
              <a:rPr lang="fr" sz="1800">
                <a:solidFill>
                  <a:schemeClr val="tx1">
                    <a:lumMod val="50000"/>
                    <a:lumOff val="50000"/>
                  </a:schemeClr>
                </a:solidFill>
                <a:latin typeface="+mn-lt"/>
                <a:ea typeface="Roboto Light"/>
                <a:cs typeface="Roboto Light"/>
                <a:sym typeface="Roboto Light"/>
              </a:rPr>
              <a:t>. But </a:t>
            </a:r>
            <a:r>
              <a:rPr lang="fr" sz="1800" err="1">
                <a:solidFill>
                  <a:schemeClr val="tx1">
                    <a:lumMod val="50000"/>
                    <a:lumOff val="50000"/>
                  </a:schemeClr>
                </a:solidFill>
                <a:latin typeface="+mn-lt"/>
                <a:ea typeface="Roboto Light"/>
                <a:cs typeface="Roboto Light"/>
                <a:sym typeface="Roboto Light"/>
              </a:rPr>
              <a:t>you</a:t>
            </a:r>
            <a:r>
              <a:rPr lang="fr" sz="1800">
                <a:solidFill>
                  <a:schemeClr val="tx1">
                    <a:lumMod val="50000"/>
                    <a:lumOff val="50000"/>
                  </a:schemeClr>
                </a:solidFill>
                <a:latin typeface="+mn-lt"/>
                <a:ea typeface="Roboto Light"/>
                <a:cs typeface="Roboto Light"/>
                <a:sym typeface="Roboto Light"/>
              </a:rPr>
              <a:t> are not </a:t>
            </a:r>
            <a:r>
              <a:rPr lang="fr" sz="1800" err="1">
                <a:solidFill>
                  <a:schemeClr val="tx1">
                    <a:lumMod val="50000"/>
                    <a:lumOff val="50000"/>
                  </a:schemeClr>
                </a:solidFill>
                <a:latin typeface="+mn-lt"/>
                <a:ea typeface="Roboto Light"/>
                <a:cs typeface="Roboto Light"/>
                <a:sym typeface="Roboto Light"/>
              </a:rPr>
              <a:t>limited</a:t>
            </a:r>
            <a:r>
              <a:rPr lang="fr" sz="1800">
                <a:solidFill>
                  <a:schemeClr val="tx1">
                    <a:lumMod val="50000"/>
                    <a:lumOff val="50000"/>
                  </a:schemeClr>
                </a:solidFill>
                <a:latin typeface="+mn-lt"/>
                <a:ea typeface="Roboto Light"/>
                <a:cs typeface="Roboto Light"/>
                <a:sym typeface="Roboto Light"/>
              </a:rPr>
              <a:t> to </a:t>
            </a:r>
            <a:r>
              <a:rPr lang="fr" sz="1800" err="1">
                <a:solidFill>
                  <a:schemeClr val="tx1">
                    <a:lumMod val="50000"/>
                    <a:lumOff val="50000"/>
                  </a:schemeClr>
                </a:solidFill>
                <a:latin typeface="+mn-lt"/>
                <a:ea typeface="Roboto Light"/>
                <a:cs typeface="Roboto Light"/>
                <a:sym typeface="Roboto Light"/>
              </a:rPr>
              <a:t>these</a:t>
            </a:r>
            <a:r>
              <a:rPr lang="fr" sz="1800">
                <a:solidFill>
                  <a:schemeClr val="tx1">
                    <a:lumMod val="50000"/>
                    <a:lumOff val="50000"/>
                  </a:schemeClr>
                </a:solidFill>
                <a:latin typeface="+mn-lt"/>
                <a:ea typeface="Roboto Light"/>
                <a:cs typeface="Roboto Light"/>
                <a:sym typeface="Roboto Light"/>
              </a:rPr>
              <a:t> Gold </a:t>
            </a:r>
            <a:r>
              <a:rPr lang="fr" sz="1800" err="1">
                <a:solidFill>
                  <a:schemeClr val="tx1">
                    <a:lumMod val="50000"/>
                    <a:lumOff val="50000"/>
                  </a:schemeClr>
                </a:solidFill>
                <a:latin typeface="+mn-lt"/>
                <a:ea typeface="Roboto Light"/>
                <a:cs typeface="Roboto Light"/>
                <a:sym typeface="Roboto Light"/>
              </a:rPr>
              <a:t>entities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you</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can</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also</a:t>
            </a:r>
            <a:r>
              <a:rPr lang="fr" sz="1800">
                <a:solidFill>
                  <a:schemeClr val="tx1">
                    <a:lumMod val="50000"/>
                    <a:lumOff val="50000"/>
                  </a:schemeClr>
                </a:solidFill>
                <a:latin typeface="+mn-lt"/>
                <a:ea typeface="Roboto Light"/>
                <a:cs typeface="Roboto Light"/>
                <a:sym typeface="Roboto Light"/>
              </a:rPr>
              <a:t> tag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own</a:t>
            </a:r>
            <a:r>
              <a:rPr lang="fr" sz="1800">
                <a:solidFill>
                  <a:schemeClr val="tx1">
                    <a:lumMod val="50000"/>
                    <a:lumOff val="50000"/>
                  </a:schemeClr>
                </a:solidFill>
                <a:latin typeface="+mn-lt"/>
                <a:ea typeface="Roboto Light"/>
                <a:cs typeface="Roboto Light"/>
                <a:sym typeface="Roboto Light"/>
              </a:rPr>
              <a:t> </a:t>
            </a:r>
            <a:r>
              <a:rPr lang="fr" sz="1800" b="1">
                <a:solidFill>
                  <a:schemeClr val="tx1">
                    <a:lumMod val="50000"/>
                    <a:lumOff val="50000"/>
                  </a:schemeClr>
                </a:solidFill>
                <a:latin typeface="+mn-lt"/>
                <a:ea typeface="Roboto"/>
                <a:cs typeface="Roboto"/>
                <a:sym typeface="Roboto"/>
              </a:rPr>
              <a:t>custom</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entities</a:t>
            </a:r>
            <a:r>
              <a:rPr lang="fr" sz="1800">
                <a:solidFill>
                  <a:schemeClr val="tx1">
                    <a:lumMod val="50000"/>
                    <a:lumOff val="50000"/>
                  </a:schemeClr>
                </a:solidFill>
                <a:latin typeface="+mn-lt"/>
                <a:ea typeface="Roboto Light"/>
                <a:cs typeface="Roboto Light"/>
                <a:sym typeface="Roboto Light"/>
              </a:rPr>
              <a:t> to </a:t>
            </a:r>
            <a:r>
              <a:rPr lang="fr" sz="1800" err="1">
                <a:solidFill>
                  <a:schemeClr val="tx1">
                    <a:lumMod val="50000"/>
                    <a:lumOff val="50000"/>
                  </a:schemeClr>
                </a:solidFill>
                <a:latin typeface="+mn-lt"/>
                <a:ea typeface="Roboto Light"/>
                <a:cs typeface="Roboto Light"/>
                <a:sym typeface="Roboto Light"/>
              </a:rPr>
              <a:t>detect</a:t>
            </a:r>
            <a:r>
              <a:rPr lang="fr" sz="1800">
                <a:solidFill>
                  <a:schemeClr val="tx1">
                    <a:lumMod val="50000"/>
                    <a:lumOff val="50000"/>
                  </a:schemeClr>
                </a:solidFill>
                <a:latin typeface="+mn-lt"/>
                <a:ea typeface="Roboto Light"/>
                <a:cs typeface="Roboto Light"/>
                <a:sym typeface="Roboto Light"/>
              </a:rPr>
              <a:t> keywords </a:t>
            </a:r>
            <a:r>
              <a:rPr lang="fr" sz="1800" err="1">
                <a:solidFill>
                  <a:schemeClr val="tx1">
                    <a:lumMod val="50000"/>
                    <a:lumOff val="50000"/>
                  </a:schemeClr>
                </a:solidFill>
                <a:latin typeface="+mn-lt"/>
                <a:ea typeface="Roboto Light"/>
                <a:cs typeface="Roboto Light"/>
                <a:sym typeface="Roboto Light"/>
              </a:rPr>
              <a:t>depending</a:t>
            </a:r>
            <a:r>
              <a:rPr lang="fr" sz="1800">
                <a:solidFill>
                  <a:schemeClr val="tx1">
                    <a:lumMod val="50000"/>
                    <a:lumOff val="50000"/>
                  </a:schemeClr>
                </a:solidFill>
                <a:latin typeface="+mn-lt"/>
                <a:ea typeface="Roboto Light"/>
                <a:cs typeface="Roboto Light"/>
                <a:sym typeface="Roboto Light"/>
              </a:rPr>
              <a:t> on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bot's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context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such</a:t>
            </a:r>
            <a:r>
              <a:rPr lang="fr" sz="1800">
                <a:solidFill>
                  <a:schemeClr val="tx1">
                    <a:lumMod val="50000"/>
                    <a:lumOff val="50000"/>
                  </a:schemeClr>
                </a:solidFill>
                <a:latin typeface="+mn-lt"/>
                <a:ea typeface="Roboto Light"/>
                <a:cs typeface="Roboto Light"/>
                <a:sym typeface="Roboto Light"/>
              </a:rPr>
              <a:t> as </a:t>
            </a:r>
            <a:r>
              <a:rPr lang="fr" sz="1800" err="1">
                <a:solidFill>
                  <a:schemeClr val="tx1">
                    <a:lumMod val="50000"/>
                    <a:lumOff val="50000"/>
                  </a:schemeClr>
                </a:solidFill>
                <a:latin typeface="+mn-lt"/>
                <a:ea typeface="Roboto Light"/>
                <a:cs typeface="Roboto Light"/>
                <a:sym typeface="Roboto Light"/>
              </a:rPr>
              <a:t>movie</a:t>
            </a:r>
            <a:r>
              <a:rPr lang="fr" sz="1800">
                <a:solidFill>
                  <a:schemeClr val="tx1">
                    <a:lumMod val="50000"/>
                    <a:lumOff val="50000"/>
                  </a:schemeClr>
                </a:solidFill>
                <a:latin typeface="+mn-lt"/>
                <a:ea typeface="Roboto Light"/>
                <a:cs typeface="Roboto Light"/>
                <a:sym typeface="Roboto Light"/>
              </a:rPr>
              <a:t> genres if </a:t>
            </a:r>
            <a:r>
              <a:rPr lang="fr" sz="1800" err="1">
                <a:solidFill>
                  <a:schemeClr val="tx1">
                    <a:lumMod val="50000"/>
                    <a:lumOff val="50000"/>
                  </a:schemeClr>
                </a:solidFill>
                <a:latin typeface="+mn-lt"/>
                <a:ea typeface="Roboto Light"/>
                <a:cs typeface="Roboto Light"/>
                <a:sym typeface="Roboto Light"/>
              </a:rPr>
              <a:t>you</a:t>
            </a:r>
            <a:r>
              <a:rPr lang="fr" sz="1800">
                <a:solidFill>
                  <a:schemeClr val="tx1">
                    <a:lumMod val="50000"/>
                    <a:lumOff val="50000"/>
                  </a:schemeClr>
                </a:solidFill>
                <a:latin typeface="+mn-lt"/>
                <a:ea typeface="Roboto Light"/>
                <a:cs typeface="Roboto Light"/>
                <a:sym typeface="Roboto Light"/>
              </a:rPr>
              <a:t> are building a </a:t>
            </a:r>
            <a:r>
              <a:rPr lang="fr" sz="1800" err="1">
                <a:solidFill>
                  <a:schemeClr val="tx1">
                    <a:lumMod val="50000"/>
                    <a:lumOff val="50000"/>
                  </a:schemeClr>
                </a:solidFill>
                <a:latin typeface="+mn-lt"/>
                <a:ea typeface="Roboto Light"/>
                <a:cs typeface="Roboto Light"/>
                <a:sym typeface="Roboto Light"/>
              </a:rPr>
              <a:t>movie</a:t>
            </a:r>
            <a:r>
              <a:rPr lang="fr" sz="1800">
                <a:solidFill>
                  <a:schemeClr val="tx1">
                    <a:lumMod val="50000"/>
                    <a:lumOff val="50000"/>
                  </a:schemeClr>
                </a:solidFill>
                <a:latin typeface="+mn-lt"/>
                <a:ea typeface="Roboto Light"/>
                <a:cs typeface="Roboto Light"/>
                <a:sym typeface="Roboto Light"/>
              </a:rPr>
              <a:t> bot.</a:t>
            </a:r>
          </a:p>
          <a:p>
            <a:endParaRPr sz="1800">
              <a:solidFill>
                <a:schemeClr val="tx1">
                  <a:lumMod val="50000"/>
                  <a:lumOff val="50000"/>
                </a:schemeClr>
              </a:solidFill>
              <a:latin typeface="+mn-lt"/>
              <a:ea typeface="Roboto Light"/>
              <a:cs typeface="Roboto Light"/>
              <a:sym typeface="Roboto Light"/>
            </a:endParaRPr>
          </a:p>
        </p:txBody>
      </p:sp>
      <p:pic>
        <p:nvPicPr>
          <p:cNvPr id="540" name="Shape 540"/>
          <p:cNvPicPr preferRelativeResize="0"/>
          <p:nvPr/>
        </p:nvPicPr>
        <p:blipFill>
          <a:blip r:embed="rId3">
            <a:alphaModFix/>
          </a:blip>
          <a:stretch>
            <a:fillRect/>
          </a:stretch>
        </p:blipFill>
        <p:spPr>
          <a:xfrm>
            <a:off x="536588" y="1635018"/>
            <a:ext cx="11132668" cy="991500"/>
          </a:xfrm>
          <a:prstGeom prst="rect">
            <a:avLst/>
          </a:prstGeom>
          <a:noFill/>
          <a:ln>
            <a:noFill/>
          </a:ln>
        </p:spPr>
      </p:pic>
      <p:pic>
        <p:nvPicPr>
          <p:cNvPr id="7" name="Picture 20">
            <a:extLst>
              <a:ext uri="{FF2B5EF4-FFF2-40B4-BE49-F238E27FC236}">
                <a16:creationId xmlns:a16="http://schemas.microsoft.com/office/drawing/2014/main" id="{7508F998-5C9A-AF4A-93E4-B9F1A99269DC}"/>
              </a:ext>
            </a:extLst>
          </p:cNvPr>
          <p:cNvPicPr>
            <a:picLocks noChangeAspect="1"/>
          </p:cNvPicPr>
          <p:nvPr/>
        </p:nvPicPr>
        <p:blipFill>
          <a:blip r:embed="rId4"/>
          <a:stretch>
            <a:fillRect/>
          </a:stretch>
        </p:blipFill>
        <p:spPr>
          <a:xfrm>
            <a:off x="2543607" y="2963283"/>
            <a:ext cx="863285" cy="863285"/>
          </a:xfrm>
          <a:prstGeom prst="rect">
            <a:avLst/>
          </a:prstGeom>
        </p:spPr>
      </p:pic>
      <p:sp>
        <p:nvSpPr>
          <p:cNvPr id="8" name="Title">
            <a:extLst>
              <a:ext uri="{FF2B5EF4-FFF2-40B4-BE49-F238E27FC236}">
                <a16:creationId xmlns:a16="http://schemas.microsoft.com/office/drawing/2014/main" id="{8E930B89-ED4E-A141-8DE8-576CE8A1DC86}"/>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lang="en-US">
                <a:solidFill>
                  <a:schemeClr val="accent1"/>
                </a:solidFill>
              </a:rPr>
              <a:t>NLP – Intents, expressions &amp; entities</a:t>
            </a:r>
            <a:endParaRPr lang="en-US" sz="2800" b="0">
              <a:solidFill>
                <a:srgbClr val="000000"/>
              </a:solidFill>
            </a:endParaRPr>
          </a:p>
        </p:txBody>
      </p:sp>
    </p:spTree>
    <p:extLst>
      <p:ext uri="{BB962C8B-B14F-4D97-AF65-F5344CB8AC3E}">
        <p14:creationId xmlns:p14="http://schemas.microsoft.com/office/powerpoint/2010/main" val="2258553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8" name="Title">
            <a:extLst>
              <a:ext uri="{FF2B5EF4-FFF2-40B4-BE49-F238E27FC236}">
                <a16:creationId xmlns:a16="http://schemas.microsoft.com/office/drawing/2014/main" id="{8E930B89-ED4E-A141-8DE8-576CE8A1DC86}"/>
              </a:ext>
            </a:extLst>
          </p:cNvPr>
          <p:cNvSpPr txBox="1">
            <a:spLocks/>
          </p:cNvSpPr>
          <p:nvPr/>
        </p:nvSpPr>
        <p:spPr bwMode="black">
          <a:xfrm>
            <a:off x="504001" y="504000"/>
            <a:ext cx="11186476" cy="1107996"/>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dirty="0">
                <a:solidFill>
                  <a:srgbClr val="000000"/>
                </a:solidFill>
              </a:rPr>
              <a:t>Key concepts #3</a:t>
            </a:r>
            <a:br>
              <a:rPr lang="en-US" dirty="0">
                <a:solidFill>
                  <a:srgbClr val="000000"/>
                </a:solidFill>
              </a:rPr>
            </a:br>
            <a:r>
              <a:rPr lang="en-US" dirty="0">
                <a:solidFill>
                  <a:schemeClr val="accent1"/>
                </a:solidFill>
              </a:rPr>
              <a:t>Conversation - Skills</a:t>
            </a:r>
            <a:endParaRPr lang="en-US" sz="2800" b="0" dirty="0">
              <a:solidFill>
                <a:srgbClr val="000000"/>
              </a:solidFill>
            </a:endParaRPr>
          </a:p>
          <a:p>
            <a:pPr marL="0" marR="0" lvl="0" indent="0" algn="l" defTabSz="1088558"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dirty="0">
              <a:ln>
                <a:noFill/>
              </a:ln>
              <a:solidFill>
                <a:srgbClr val="000000"/>
              </a:solidFill>
              <a:effectLst/>
              <a:uLnTx/>
              <a:uFillTx/>
              <a:latin typeface="Arial"/>
              <a:ea typeface="+mj-ea"/>
              <a:cs typeface="+mj-cs"/>
            </a:endParaRPr>
          </a:p>
        </p:txBody>
      </p:sp>
      <p:sp>
        <p:nvSpPr>
          <p:cNvPr id="2" name="Rectangle 1">
            <a:extLst>
              <a:ext uri="{FF2B5EF4-FFF2-40B4-BE49-F238E27FC236}">
                <a16:creationId xmlns:a16="http://schemas.microsoft.com/office/drawing/2014/main" id="{C19F603B-7435-694B-895B-9010715B06BB}"/>
              </a:ext>
            </a:extLst>
          </p:cNvPr>
          <p:cNvSpPr/>
          <p:nvPr/>
        </p:nvSpPr>
        <p:spPr>
          <a:xfrm>
            <a:off x="391013" y="1797009"/>
            <a:ext cx="6038361" cy="3170099"/>
          </a:xfrm>
          <a:prstGeom prst="rect">
            <a:avLst/>
          </a:prstGeom>
        </p:spPr>
        <p:txBody>
          <a:bodyPr wrap="square">
            <a:spAutoFit/>
          </a:bodyPr>
          <a:lstStyle/>
          <a:p>
            <a:pPr marL="342900" indent="-342900">
              <a:buClr>
                <a:schemeClr val="accent1"/>
              </a:buClr>
              <a:buFont typeface="Wingdings" pitchFamily="2" charset="2"/>
              <a:buChar char="§"/>
            </a:pPr>
            <a:endParaRPr lang="en-US" sz="2000" dirty="0">
              <a:solidFill>
                <a:srgbClr val="000000"/>
              </a:solidFill>
              <a:latin typeface="+mn-lt"/>
              <a:ea typeface="Roboto Light"/>
              <a:cs typeface="Roboto Light"/>
              <a:sym typeface="Roboto Light"/>
            </a:endParaRPr>
          </a:p>
          <a:p>
            <a:pPr marL="342900" indent="-342900">
              <a:buClr>
                <a:schemeClr val="accent1"/>
              </a:buClr>
              <a:buFont typeface="Wingdings" pitchFamily="2" charset="2"/>
              <a:buChar char="§"/>
            </a:pPr>
            <a:r>
              <a:rPr lang="fr-FR" sz="2000" dirty="0">
                <a:latin typeface="+mn-lt"/>
                <a:ea typeface="Roboto Light"/>
                <a:cs typeface="Roboto Light"/>
                <a:sym typeface="Roboto Light"/>
              </a:rPr>
              <a:t>A bot conversation </a:t>
            </a:r>
            <a:r>
              <a:rPr lang="fr-FR" sz="2000" dirty="0" err="1">
                <a:latin typeface="+mn-lt"/>
                <a:ea typeface="Roboto Light"/>
                <a:cs typeface="Roboto Light"/>
                <a:sym typeface="Roboto Light"/>
              </a:rPr>
              <a:t>is</a:t>
            </a:r>
            <a:r>
              <a:rPr lang="fr-FR" sz="2000" dirty="0">
                <a:latin typeface="+mn-lt"/>
                <a:ea typeface="Roboto Light"/>
                <a:cs typeface="Roboto Light"/>
                <a:sym typeface="Roboto Light"/>
              </a:rPr>
              <a:t> made of </a:t>
            </a:r>
            <a:r>
              <a:rPr lang="fr-FR" sz="2000" b="1" dirty="0" err="1">
                <a:latin typeface="+mn-lt"/>
                <a:ea typeface="Roboto"/>
                <a:cs typeface="Roboto"/>
                <a:sym typeface="Roboto"/>
              </a:rPr>
              <a:t>Skills</a:t>
            </a:r>
            <a:r>
              <a:rPr lang="fr-FR" sz="2000" dirty="0">
                <a:latin typeface="+mn-lt"/>
                <a:ea typeface="Roboto Light"/>
                <a:cs typeface="Roboto Light"/>
                <a:sym typeface="Roboto Light"/>
              </a:rPr>
              <a:t>.</a:t>
            </a:r>
          </a:p>
          <a:p>
            <a:pPr marL="342900" indent="-342900">
              <a:buClr>
                <a:schemeClr val="accent1"/>
              </a:buClr>
              <a:buFont typeface="Wingdings" pitchFamily="2" charset="2"/>
              <a:buChar char="§"/>
            </a:pPr>
            <a:endParaRPr lang="fr-FR" sz="2000" dirty="0">
              <a:latin typeface="+mn-lt"/>
              <a:ea typeface="Roboto Light"/>
              <a:cs typeface="Roboto Light"/>
              <a:sym typeface="Roboto Light"/>
            </a:endParaRPr>
          </a:p>
          <a:p>
            <a:pPr marL="342900" indent="-342900">
              <a:buClr>
                <a:schemeClr val="accent1"/>
              </a:buClr>
              <a:buFont typeface="Wingdings" pitchFamily="2" charset="2"/>
              <a:buChar char="§"/>
            </a:pPr>
            <a:r>
              <a:rPr lang="fr-FR" sz="2000" dirty="0">
                <a:latin typeface="+mn-lt"/>
                <a:ea typeface="Roboto Light"/>
                <a:cs typeface="Roboto Light"/>
                <a:sym typeface="Roboto Light"/>
              </a:rPr>
              <a:t>A </a:t>
            </a:r>
            <a:r>
              <a:rPr lang="fr-FR" sz="2000" dirty="0" err="1">
                <a:latin typeface="+mn-lt"/>
                <a:ea typeface="Roboto Light"/>
                <a:cs typeface="Roboto Light"/>
                <a:sym typeface="Roboto Light"/>
              </a:rPr>
              <a:t>skill</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defines</a:t>
            </a:r>
            <a:r>
              <a:rPr lang="fr-FR" sz="2000" dirty="0">
                <a:latin typeface="+mn-lt"/>
                <a:ea typeface="Roboto Light"/>
                <a:cs typeface="Roboto Light"/>
                <a:sym typeface="Roboto Light"/>
              </a:rPr>
              <a:t> a </a:t>
            </a:r>
            <a:r>
              <a:rPr lang="fr-FR" sz="2000" dirty="0" err="1">
                <a:latin typeface="+mn-lt"/>
                <a:ea typeface="Roboto Light"/>
                <a:cs typeface="Roboto Light"/>
                <a:sym typeface="Roboto Light"/>
              </a:rPr>
              <a:t>specific</a:t>
            </a:r>
            <a:r>
              <a:rPr lang="fr-FR" sz="2000" dirty="0">
                <a:latin typeface="+mn-lt"/>
                <a:ea typeface="Roboto Light"/>
                <a:cs typeface="Roboto Light"/>
                <a:sym typeface="Roboto Light"/>
              </a:rPr>
              <a:t> block of conversation </a:t>
            </a:r>
            <a:r>
              <a:rPr lang="fr-FR" sz="2000" dirty="0" err="1">
                <a:latin typeface="+mn-lt"/>
                <a:ea typeface="Roboto Light"/>
                <a:cs typeface="Roboto Light"/>
                <a:sym typeface="Roboto Light"/>
              </a:rPr>
              <a:t>that</a:t>
            </a:r>
            <a:r>
              <a:rPr lang="fr-FR" sz="2000" dirty="0">
                <a:latin typeface="+mn-lt"/>
                <a:ea typeface="Roboto Light"/>
                <a:cs typeface="Roboto Light"/>
                <a:sym typeface="Roboto Light"/>
              </a:rPr>
              <a:t> has a </a:t>
            </a:r>
            <a:r>
              <a:rPr lang="fr-FR" sz="2000" dirty="0" err="1">
                <a:latin typeface="+mn-lt"/>
                <a:ea typeface="Roboto Light"/>
                <a:cs typeface="Roboto Light"/>
                <a:sym typeface="Roboto Light"/>
              </a:rPr>
              <a:t>clear</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purpose</a:t>
            </a:r>
            <a:r>
              <a:rPr lang="fr-FR" sz="2000" dirty="0">
                <a:latin typeface="+mn-lt"/>
                <a:ea typeface="Roboto Light"/>
                <a:cs typeface="Roboto Light"/>
                <a:sym typeface="Roboto Light"/>
              </a:rPr>
              <a:t>.</a:t>
            </a:r>
          </a:p>
          <a:p>
            <a:pPr marL="342900" indent="-342900">
              <a:buClr>
                <a:schemeClr val="accent1"/>
              </a:buClr>
              <a:buFont typeface="Wingdings" pitchFamily="2" charset="2"/>
              <a:buChar char="§"/>
            </a:pPr>
            <a:endParaRPr lang="fr-FR" sz="2000" dirty="0">
              <a:latin typeface="+mn-lt"/>
              <a:ea typeface="Roboto Light"/>
              <a:cs typeface="Roboto Light"/>
              <a:sym typeface="Roboto Light"/>
            </a:endParaRPr>
          </a:p>
          <a:p>
            <a:pPr marL="342900" indent="-342900">
              <a:buClr>
                <a:schemeClr val="accent1"/>
              </a:buClr>
              <a:buFont typeface="Wingdings" pitchFamily="2" charset="2"/>
              <a:buChar char="§"/>
            </a:pPr>
            <a:r>
              <a:rPr lang="fr-FR" sz="2000" dirty="0">
                <a:latin typeface="+mn-lt"/>
                <a:ea typeface="Roboto Light"/>
                <a:cs typeface="Roboto Light"/>
                <a:sym typeface="Roboto Light"/>
              </a:rPr>
              <a:t>A </a:t>
            </a:r>
            <a:r>
              <a:rPr lang="fr-FR" sz="2000" dirty="0" err="1">
                <a:latin typeface="+mn-lt"/>
                <a:ea typeface="Roboto Light"/>
                <a:cs typeface="Roboto Light"/>
                <a:sym typeface="Roboto Light"/>
              </a:rPr>
              <a:t>skill</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can</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be</a:t>
            </a:r>
            <a:r>
              <a:rPr lang="fr-FR" sz="2000" dirty="0">
                <a:latin typeface="+mn-lt"/>
                <a:ea typeface="Roboto Light"/>
                <a:cs typeface="Roboto Light"/>
                <a:sym typeface="Roboto Light"/>
              </a:rPr>
              <a:t> as simple as the </a:t>
            </a:r>
            <a:r>
              <a:rPr lang="fr-FR" sz="2000" dirty="0" err="1">
                <a:latin typeface="+mn-lt"/>
                <a:ea typeface="Roboto Light"/>
                <a:cs typeface="Roboto Light"/>
                <a:sym typeface="Roboto Light"/>
              </a:rPr>
              <a:t>ability</a:t>
            </a:r>
            <a:r>
              <a:rPr lang="fr-FR" sz="2000" dirty="0">
                <a:latin typeface="+mn-lt"/>
                <a:ea typeface="Roboto Light"/>
                <a:cs typeface="Roboto Light"/>
                <a:sym typeface="Roboto Light"/>
              </a:rPr>
              <a:t> to </a:t>
            </a:r>
            <a:r>
              <a:rPr lang="fr-FR" sz="2000" dirty="0" err="1">
                <a:latin typeface="+mn-lt"/>
                <a:ea typeface="Roboto Light"/>
                <a:cs typeface="Roboto Light"/>
                <a:sym typeface="Roboto Light"/>
              </a:rPr>
              <a:t>greet</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someone</a:t>
            </a:r>
            <a:r>
              <a:rPr lang="fr-FR" sz="2000" dirty="0">
                <a:latin typeface="+mn-lt"/>
                <a:ea typeface="Roboto Light"/>
                <a:cs typeface="Roboto Light"/>
                <a:sym typeface="Roboto Light"/>
              </a:rPr>
              <a:t>, but </a:t>
            </a:r>
            <a:r>
              <a:rPr lang="fr-FR" sz="2000" dirty="0" err="1">
                <a:latin typeface="+mn-lt"/>
                <a:ea typeface="Roboto Light"/>
                <a:cs typeface="Roboto Light"/>
                <a:sym typeface="Roboto Light"/>
              </a:rPr>
              <a:t>it</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can</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also</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be</a:t>
            </a:r>
            <a:r>
              <a:rPr lang="fr-FR" sz="2000" dirty="0">
                <a:latin typeface="+mn-lt"/>
                <a:ea typeface="Roboto Light"/>
                <a:cs typeface="Roboto Light"/>
                <a:sym typeface="Roboto Light"/>
              </a:rPr>
              <a:t> more </a:t>
            </a:r>
            <a:r>
              <a:rPr lang="fr-FR" sz="2000" dirty="0" err="1">
                <a:latin typeface="+mn-lt"/>
                <a:ea typeface="Roboto Light"/>
                <a:cs typeface="Roboto Light"/>
                <a:sym typeface="Roboto Light"/>
              </a:rPr>
              <a:t>complex</a:t>
            </a:r>
            <a:r>
              <a:rPr lang="fr-FR" sz="2000" dirty="0">
                <a:latin typeface="+mn-lt"/>
                <a:ea typeface="Roboto Light"/>
                <a:cs typeface="Roboto Light"/>
                <a:sym typeface="Roboto Light"/>
              </a:rPr>
              <a:t>, for </a:t>
            </a:r>
            <a:r>
              <a:rPr lang="fr-FR" sz="2000" dirty="0" err="1">
                <a:latin typeface="+mn-lt"/>
                <a:ea typeface="Roboto Light"/>
                <a:cs typeface="Roboto Light"/>
                <a:sym typeface="Roboto Light"/>
              </a:rPr>
              <a:t>example</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giving</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movie</a:t>
            </a:r>
            <a:r>
              <a:rPr lang="fr-FR" sz="2000" dirty="0">
                <a:latin typeface="+mn-lt"/>
                <a:ea typeface="Roboto Light"/>
                <a:cs typeface="Roboto Light"/>
                <a:sym typeface="Roboto Light"/>
              </a:rPr>
              <a:t> suggestions </a:t>
            </a:r>
            <a:r>
              <a:rPr lang="fr-FR" sz="2000" dirty="0" err="1">
                <a:latin typeface="+mn-lt"/>
                <a:ea typeface="Roboto Light"/>
                <a:cs typeface="Roboto Light"/>
                <a:sym typeface="Roboto Light"/>
              </a:rPr>
              <a:t>based</a:t>
            </a:r>
            <a:r>
              <a:rPr lang="fr-FR" sz="2000" dirty="0">
                <a:latin typeface="+mn-lt"/>
                <a:ea typeface="Roboto Light"/>
                <a:cs typeface="Roboto Light"/>
                <a:sym typeface="Roboto Light"/>
              </a:rPr>
              <a:t> on information </a:t>
            </a:r>
            <a:r>
              <a:rPr lang="fr-FR" sz="2000" dirty="0" err="1">
                <a:latin typeface="+mn-lt"/>
                <a:ea typeface="Roboto Light"/>
                <a:cs typeface="Roboto Light"/>
                <a:sym typeface="Roboto Light"/>
              </a:rPr>
              <a:t>provided</a:t>
            </a:r>
            <a:r>
              <a:rPr lang="fr-FR" sz="2000" dirty="0">
                <a:latin typeface="+mn-lt"/>
                <a:ea typeface="Roboto Light"/>
                <a:cs typeface="Roboto Light"/>
                <a:sym typeface="Roboto Light"/>
              </a:rPr>
              <a:t> by the user.</a:t>
            </a:r>
            <a:endParaRPr lang="fr-FR" sz="2000" dirty="0">
              <a:solidFill>
                <a:schemeClr val="tx1">
                  <a:lumMod val="50000"/>
                  <a:lumOff val="50000"/>
                </a:schemeClr>
              </a:solidFill>
              <a:latin typeface="+mn-lt"/>
              <a:ea typeface="Roboto Light"/>
              <a:cs typeface="Roboto Light"/>
              <a:sym typeface="Roboto Light"/>
            </a:endParaRPr>
          </a:p>
        </p:txBody>
      </p:sp>
      <p:pic>
        <p:nvPicPr>
          <p:cNvPr id="4" name="Shape 568">
            <a:extLst>
              <a:ext uri="{FF2B5EF4-FFF2-40B4-BE49-F238E27FC236}">
                <a16:creationId xmlns:a16="http://schemas.microsoft.com/office/drawing/2014/main" id="{1CD44166-572F-D74B-9376-796CAAB41DC3}"/>
              </a:ext>
            </a:extLst>
          </p:cNvPr>
          <p:cNvPicPr preferRelativeResize="0"/>
          <p:nvPr/>
        </p:nvPicPr>
        <p:blipFill>
          <a:blip r:embed="rId3">
            <a:alphaModFix/>
          </a:blip>
          <a:stretch>
            <a:fillRect/>
          </a:stretch>
        </p:blipFill>
        <p:spPr>
          <a:xfrm>
            <a:off x="6800820" y="902449"/>
            <a:ext cx="3740764" cy="5266993"/>
          </a:xfrm>
          <a:prstGeom prst="rect">
            <a:avLst/>
          </a:prstGeom>
          <a:solidFill>
            <a:schemeClr val="tx1"/>
          </a:solidFill>
          <a:ln>
            <a:solidFill>
              <a:schemeClr val="bg2">
                <a:lumMod val="60000"/>
                <a:lumOff val="40000"/>
              </a:schemeClr>
            </a:solidFill>
          </a:ln>
        </p:spPr>
      </p:pic>
    </p:spTree>
    <p:extLst>
      <p:ext uri="{BB962C8B-B14F-4D97-AF65-F5344CB8AC3E}">
        <p14:creationId xmlns:p14="http://schemas.microsoft.com/office/powerpoint/2010/main" val="1649572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p:nvPr/>
        </p:nvSpPr>
        <p:spPr>
          <a:xfrm>
            <a:off x="2063904" y="2129903"/>
            <a:ext cx="2552000" cy="1399600"/>
          </a:xfrm>
          <a:prstGeom prst="roundRect">
            <a:avLst>
              <a:gd name="adj" fmla="val 1144"/>
            </a:avLst>
          </a:prstGeom>
          <a:noFill/>
          <a:ln>
            <a:solidFill>
              <a:schemeClr val="bg1">
                <a:lumMod val="75000"/>
              </a:schemeClr>
            </a:solidFill>
          </a:ln>
        </p:spPr>
        <p:txBody>
          <a:bodyPr spcFirstLastPara="1" wrap="square" lIns="121900" tIns="121900" rIns="121900" bIns="121900" anchor="ctr" anchorCtr="0">
            <a:noAutofit/>
          </a:bodyPr>
          <a:lstStyle/>
          <a:p>
            <a:pPr algn="ctr"/>
            <a:r>
              <a:rPr lang="en-US" sz="1800">
                <a:latin typeface="+mn-lt"/>
                <a:ea typeface="Roboto Light"/>
                <a:cs typeface="Roboto Light"/>
                <a:sym typeface="Roboto Light"/>
              </a:rPr>
              <a:t>Closely linked to the core purpose of your bot</a:t>
            </a:r>
          </a:p>
        </p:txBody>
      </p:sp>
      <p:sp>
        <p:nvSpPr>
          <p:cNvPr id="577" name="Shape 577"/>
          <p:cNvSpPr/>
          <p:nvPr/>
        </p:nvSpPr>
        <p:spPr>
          <a:xfrm rot="10800000">
            <a:off x="2058611" y="3455212"/>
            <a:ext cx="2562800" cy="510400"/>
          </a:xfrm>
          <a:prstGeom prst="round2SameRect">
            <a:avLst>
              <a:gd name="adj1" fmla="val 13498"/>
              <a:gd name="adj2" fmla="val 0"/>
            </a:avLst>
          </a:prstGeom>
          <a:solidFill>
            <a:srgbClr val="76C4B4"/>
          </a:solidFill>
          <a:ln>
            <a:noFill/>
          </a:ln>
        </p:spPr>
        <p:txBody>
          <a:bodyPr spcFirstLastPara="1" wrap="square" lIns="121900" tIns="121900" rIns="121900" bIns="121900" anchor="ctr" anchorCtr="0">
            <a:noAutofit/>
          </a:bodyPr>
          <a:lstStyle/>
          <a:p>
            <a:pPr algn="ctr"/>
            <a:endParaRPr sz="2800">
              <a:solidFill>
                <a:srgbClr val="FFFFFF"/>
              </a:solidFill>
            </a:endParaRPr>
          </a:p>
        </p:txBody>
      </p:sp>
      <p:sp>
        <p:nvSpPr>
          <p:cNvPr id="578" name="Shape 578"/>
          <p:cNvSpPr txBox="1"/>
          <p:nvPr/>
        </p:nvSpPr>
        <p:spPr>
          <a:xfrm>
            <a:off x="2063896" y="3470003"/>
            <a:ext cx="2502800" cy="510400"/>
          </a:xfrm>
          <a:prstGeom prst="rect">
            <a:avLst/>
          </a:prstGeom>
          <a:noFill/>
          <a:ln>
            <a:noFill/>
          </a:ln>
        </p:spPr>
        <p:txBody>
          <a:bodyPr spcFirstLastPara="1" wrap="square" lIns="121900" tIns="121900" rIns="121900" bIns="121900" anchor="ctr" anchorCtr="0">
            <a:noAutofit/>
          </a:bodyPr>
          <a:lstStyle/>
          <a:p>
            <a:pPr algn="ctr"/>
            <a:r>
              <a:rPr lang="fr" sz="2000" b="1">
                <a:solidFill>
                  <a:srgbClr val="FFFFFF"/>
                </a:solidFill>
                <a:latin typeface="+mn-lt"/>
              </a:rPr>
              <a:t>Business</a:t>
            </a:r>
            <a:endParaRPr sz="2000" b="1">
              <a:solidFill>
                <a:srgbClr val="FFFFFF"/>
              </a:solidFill>
              <a:latin typeface="+mn-lt"/>
            </a:endParaRPr>
          </a:p>
        </p:txBody>
      </p:sp>
      <p:sp>
        <p:nvSpPr>
          <p:cNvPr id="579" name="Shape 579"/>
          <p:cNvSpPr/>
          <p:nvPr/>
        </p:nvSpPr>
        <p:spPr>
          <a:xfrm>
            <a:off x="4821471" y="2129903"/>
            <a:ext cx="2552000" cy="1399600"/>
          </a:xfrm>
          <a:prstGeom prst="roundRect">
            <a:avLst>
              <a:gd name="adj" fmla="val 1144"/>
            </a:avLst>
          </a:prstGeom>
          <a:noFill/>
          <a:ln>
            <a:solidFill>
              <a:schemeClr val="bg1">
                <a:lumMod val="75000"/>
              </a:schemeClr>
            </a:solidFill>
          </a:ln>
        </p:spPr>
        <p:txBody>
          <a:bodyPr spcFirstLastPara="1" wrap="square" lIns="121900" tIns="121900" rIns="121900" bIns="121900" anchor="ctr" anchorCtr="0">
            <a:noAutofit/>
          </a:bodyPr>
          <a:lstStyle/>
          <a:p>
            <a:pPr algn="ctr"/>
            <a:r>
              <a:rPr lang="en-US" sz="1800">
                <a:latin typeface="+mn-lt"/>
                <a:ea typeface="Roboto Light"/>
                <a:cs typeface="Roboto Light"/>
                <a:sym typeface="Roboto Light"/>
              </a:rPr>
              <a:t>Small talk and non-core related questions</a:t>
            </a:r>
          </a:p>
        </p:txBody>
      </p:sp>
      <p:sp>
        <p:nvSpPr>
          <p:cNvPr id="580" name="Shape 580"/>
          <p:cNvSpPr/>
          <p:nvPr/>
        </p:nvSpPr>
        <p:spPr>
          <a:xfrm rot="10800000">
            <a:off x="4816178" y="3455212"/>
            <a:ext cx="2562800" cy="510400"/>
          </a:xfrm>
          <a:prstGeom prst="round2SameRect">
            <a:avLst>
              <a:gd name="adj1" fmla="val 13498"/>
              <a:gd name="adj2" fmla="val 0"/>
            </a:avLst>
          </a:prstGeom>
          <a:solidFill>
            <a:srgbClr val="F7C244"/>
          </a:solidFill>
          <a:ln>
            <a:noFill/>
          </a:ln>
        </p:spPr>
        <p:txBody>
          <a:bodyPr spcFirstLastPara="1" wrap="square" lIns="121900" tIns="121900" rIns="121900" bIns="121900" anchor="ctr" anchorCtr="0">
            <a:noAutofit/>
          </a:bodyPr>
          <a:lstStyle/>
          <a:p>
            <a:pPr algn="ctr"/>
            <a:endParaRPr sz="2800">
              <a:solidFill>
                <a:srgbClr val="FFFFFF"/>
              </a:solidFill>
            </a:endParaRPr>
          </a:p>
        </p:txBody>
      </p:sp>
      <p:sp>
        <p:nvSpPr>
          <p:cNvPr id="581" name="Shape 581"/>
          <p:cNvSpPr txBox="1"/>
          <p:nvPr/>
        </p:nvSpPr>
        <p:spPr>
          <a:xfrm>
            <a:off x="4821463" y="3470003"/>
            <a:ext cx="2502800" cy="510400"/>
          </a:xfrm>
          <a:prstGeom prst="rect">
            <a:avLst/>
          </a:prstGeom>
          <a:noFill/>
          <a:ln>
            <a:noFill/>
          </a:ln>
        </p:spPr>
        <p:txBody>
          <a:bodyPr spcFirstLastPara="1" wrap="square" lIns="121900" tIns="121900" rIns="121900" bIns="121900" anchor="ctr" anchorCtr="0">
            <a:noAutofit/>
          </a:bodyPr>
          <a:lstStyle/>
          <a:p>
            <a:pPr algn="ctr"/>
            <a:r>
              <a:rPr lang="en-US" sz="2000" b="1">
                <a:solidFill>
                  <a:srgbClr val="FFFFFF"/>
                </a:solidFill>
                <a:latin typeface="+mn-lt"/>
              </a:rPr>
              <a:t>Floating</a:t>
            </a:r>
          </a:p>
        </p:txBody>
      </p:sp>
      <p:sp>
        <p:nvSpPr>
          <p:cNvPr id="582" name="Shape 582"/>
          <p:cNvSpPr/>
          <p:nvPr/>
        </p:nvSpPr>
        <p:spPr>
          <a:xfrm>
            <a:off x="7579038" y="2129903"/>
            <a:ext cx="2552000" cy="1399600"/>
          </a:xfrm>
          <a:prstGeom prst="roundRect">
            <a:avLst>
              <a:gd name="adj" fmla="val 1144"/>
            </a:avLst>
          </a:prstGeom>
          <a:noFill/>
          <a:ln>
            <a:solidFill>
              <a:schemeClr val="bg1">
                <a:lumMod val="75000"/>
              </a:schemeClr>
            </a:solidFill>
          </a:ln>
        </p:spPr>
        <p:txBody>
          <a:bodyPr spcFirstLastPara="1" wrap="square" lIns="121900" tIns="121900" rIns="121900" bIns="121900" anchor="ctr" anchorCtr="0">
            <a:noAutofit/>
          </a:bodyPr>
          <a:lstStyle/>
          <a:p>
            <a:pPr algn="ctr"/>
            <a:r>
              <a:rPr lang="en-US" sz="1800">
                <a:latin typeface="+mn-lt"/>
                <a:ea typeface="Roboto Light"/>
                <a:cs typeface="Roboto Light"/>
                <a:sym typeface="Roboto Light"/>
              </a:rPr>
              <a:t>Will be triggered automatically if no other skills is</a:t>
            </a:r>
          </a:p>
        </p:txBody>
      </p:sp>
      <p:sp>
        <p:nvSpPr>
          <p:cNvPr id="583" name="Shape 583"/>
          <p:cNvSpPr/>
          <p:nvPr/>
        </p:nvSpPr>
        <p:spPr>
          <a:xfrm rot="10800000">
            <a:off x="7573744" y="3455212"/>
            <a:ext cx="2562800" cy="510400"/>
          </a:xfrm>
          <a:prstGeom prst="round2SameRect">
            <a:avLst>
              <a:gd name="adj1" fmla="val 13498"/>
              <a:gd name="adj2" fmla="val 0"/>
            </a:avLst>
          </a:prstGeom>
          <a:solidFill>
            <a:srgbClr val="9E9E9E"/>
          </a:solidFill>
          <a:ln>
            <a:noFill/>
          </a:ln>
        </p:spPr>
        <p:txBody>
          <a:bodyPr spcFirstLastPara="1" wrap="square" lIns="121900" tIns="121900" rIns="121900" bIns="121900" anchor="ctr" anchorCtr="0">
            <a:noAutofit/>
          </a:bodyPr>
          <a:lstStyle/>
          <a:p>
            <a:pPr algn="ctr"/>
            <a:endParaRPr sz="2800">
              <a:solidFill>
                <a:srgbClr val="FFFFFF"/>
              </a:solidFill>
            </a:endParaRPr>
          </a:p>
        </p:txBody>
      </p:sp>
      <p:sp>
        <p:nvSpPr>
          <p:cNvPr id="584" name="Shape 584"/>
          <p:cNvSpPr txBox="1"/>
          <p:nvPr/>
        </p:nvSpPr>
        <p:spPr>
          <a:xfrm>
            <a:off x="7579030" y="3470003"/>
            <a:ext cx="2502800" cy="510400"/>
          </a:xfrm>
          <a:prstGeom prst="rect">
            <a:avLst/>
          </a:prstGeom>
          <a:noFill/>
          <a:ln>
            <a:noFill/>
          </a:ln>
        </p:spPr>
        <p:txBody>
          <a:bodyPr spcFirstLastPara="1" wrap="square" lIns="121900" tIns="121900" rIns="121900" bIns="121900" anchor="ctr" anchorCtr="0">
            <a:noAutofit/>
          </a:bodyPr>
          <a:lstStyle/>
          <a:p>
            <a:pPr algn="ctr"/>
            <a:r>
              <a:rPr lang="en-US" sz="2000" b="1">
                <a:solidFill>
                  <a:srgbClr val="FFFFFF"/>
                </a:solidFill>
              </a:rPr>
              <a:t>Fallback</a:t>
            </a:r>
          </a:p>
        </p:txBody>
      </p:sp>
      <p:sp>
        <p:nvSpPr>
          <p:cNvPr id="586" name="Shape 586"/>
          <p:cNvSpPr/>
          <p:nvPr/>
        </p:nvSpPr>
        <p:spPr>
          <a:xfrm>
            <a:off x="1236887" y="4420070"/>
            <a:ext cx="9701600" cy="14672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pic>
        <p:nvPicPr>
          <p:cNvPr id="587" name="Shape 587"/>
          <p:cNvPicPr preferRelativeResize="0"/>
          <p:nvPr/>
        </p:nvPicPr>
        <p:blipFill>
          <a:blip r:embed="rId3">
            <a:alphaModFix/>
          </a:blip>
          <a:stretch>
            <a:fillRect/>
          </a:stretch>
        </p:blipFill>
        <p:spPr>
          <a:xfrm>
            <a:off x="1318653" y="4453870"/>
            <a:ext cx="9421668" cy="1399600"/>
          </a:xfrm>
          <a:prstGeom prst="rect">
            <a:avLst/>
          </a:prstGeom>
          <a:noFill/>
          <a:ln>
            <a:noFill/>
          </a:ln>
        </p:spPr>
      </p:pic>
      <p:sp>
        <p:nvSpPr>
          <p:cNvPr id="14" name="Title">
            <a:extLst>
              <a:ext uri="{FF2B5EF4-FFF2-40B4-BE49-F238E27FC236}">
                <a16:creationId xmlns:a16="http://schemas.microsoft.com/office/drawing/2014/main" id="{B49E8F30-9D82-6247-8BAD-3055AA626653}"/>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dirty="0">
                <a:solidFill>
                  <a:srgbClr val="000000"/>
                </a:solidFill>
              </a:rPr>
              <a:t>Key concepts #3</a:t>
            </a:r>
            <a:br>
              <a:rPr lang="en-US" dirty="0">
                <a:solidFill>
                  <a:srgbClr val="000000"/>
                </a:solidFill>
              </a:rPr>
            </a:br>
            <a:r>
              <a:rPr lang="en-US" dirty="0">
                <a:solidFill>
                  <a:schemeClr val="accent1"/>
                </a:solidFill>
              </a:rPr>
              <a:t>Conversation - Skills</a:t>
            </a:r>
            <a:endParaRPr lang="en-US" sz="3200" b="0" dirty="0">
              <a:solidFill>
                <a:srgbClr val="000000"/>
              </a:solidFill>
            </a:endParaRPr>
          </a:p>
        </p:txBody>
      </p:sp>
    </p:spTree>
    <p:extLst>
      <p:ext uri="{BB962C8B-B14F-4D97-AF65-F5344CB8AC3E}">
        <p14:creationId xmlns:p14="http://schemas.microsoft.com/office/powerpoint/2010/main" val="1633839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p:nvPr/>
        </p:nvSpPr>
        <p:spPr>
          <a:xfrm>
            <a:off x="504000" y="1922585"/>
            <a:ext cx="11136553" cy="3563815"/>
          </a:xfrm>
          <a:prstGeom prst="rect">
            <a:avLst/>
          </a:prstGeom>
          <a:noFill/>
          <a:ln>
            <a:noFill/>
          </a:ln>
        </p:spPr>
        <p:txBody>
          <a:bodyPr spcFirstLastPara="1" wrap="square" lIns="121900" tIns="121900" rIns="121900" bIns="121900" anchor="t" anchorCtr="0">
            <a:noAutofit/>
          </a:bodyPr>
          <a:lstStyle/>
          <a:p>
            <a:r>
              <a:rPr lang="en-US" sz="2000" b="1" dirty="0">
                <a:solidFill>
                  <a:schemeClr val="accent1"/>
                </a:solidFill>
                <a:latin typeface="+mn-lt"/>
                <a:ea typeface="Roboto Medium"/>
                <a:cs typeface="Roboto Medium"/>
                <a:sym typeface="Roboto Medium"/>
              </a:rPr>
              <a:t>Triggers</a:t>
            </a:r>
          </a:p>
          <a:p>
            <a:r>
              <a:rPr lang="en-US" sz="1800" dirty="0">
                <a:latin typeface="+mn-lt"/>
                <a:ea typeface="Roboto Light"/>
                <a:cs typeface="Roboto Light"/>
                <a:sym typeface="Roboto Light"/>
              </a:rPr>
              <a:t>Conditions determining if the skill should or shouldn't be activated</a:t>
            </a:r>
          </a:p>
          <a:p>
            <a:endParaRPr lang="en-US" sz="2000" dirty="0">
              <a:latin typeface="+mn-lt"/>
              <a:ea typeface="Roboto Light"/>
              <a:cs typeface="Roboto Light"/>
              <a:sym typeface="Roboto Light"/>
            </a:endParaRPr>
          </a:p>
          <a:p>
            <a:endParaRPr lang="en-US" sz="2000" dirty="0">
              <a:solidFill>
                <a:schemeClr val="accent1"/>
              </a:solidFill>
              <a:latin typeface="+mn-lt"/>
              <a:ea typeface="Roboto Medium"/>
              <a:cs typeface="Roboto Medium"/>
              <a:sym typeface="Roboto Medium"/>
            </a:endParaRPr>
          </a:p>
          <a:p>
            <a:r>
              <a:rPr lang="en-US" sz="2000" b="1" dirty="0">
                <a:solidFill>
                  <a:schemeClr val="accent1"/>
                </a:solidFill>
                <a:latin typeface="+mn-lt"/>
                <a:ea typeface="Roboto Medium"/>
                <a:cs typeface="Roboto Medium"/>
                <a:sym typeface="Roboto Medium"/>
              </a:rPr>
              <a:t>Requirements</a:t>
            </a:r>
          </a:p>
          <a:p>
            <a:r>
              <a:rPr lang="en-US" sz="1800" dirty="0">
                <a:latin typeface="+mn-lt"/>
                <a:ea typeface="Roboto Light"/>
                <a:cs typeface="Roboto Light"/>
                <a:sym typeface="Roboto Light"/>
              </a:rPr>
              <a:t>Determining the information the bot needs to retrieve from the user, and how to retrieve it</a:t>
            </a:r>
          </a:p>
          <a:p>
            <a:endParaRPr lang="en-US" sz="2000" dirty="0">
              <a:latin typeface="+mn-lt"/>
              <a:ea typeface="Roboto Light"/>
              <a:cs typeface="Roboto Light"/>
              <a:sym typeface="Roboto Light"/>
            </a:endParaRPr>
          </a:p>
          <a:p>
            <a:endParaRPr lang="en-US" sz="2000" dirty="0">
              <a:solidFill>
                <a:schemeClr val="accent1"/>
              </a:solidFill>
              <a:latin typeface="+mn-lt"/>
              <a:ea typeface="Roboto Medium"/>
              <a:cs typeface="Roboto Medium"/>
              <a:sym typeface="Roboto Medium"/>
            </a:endParaRPr>
          </a:p>
          <a:p>
            <a:r>
              <a:rPr lang="en-US" sz="2000" b="1" dirty="0">
                <a:solidFill>
                  <a:schemeClr val="accent1"/>
                </a:solidFill>
                <a:latin typeface="+mn-lt"/>
                <a:ea typeface="Roboto Medium"/>
                <a:cs typeface="Roboto Medium"/>
                <a:sym typeface="Roboto Medium"/>
              </a:rPr>
              <a:t>Actions</a:t>
            </a:r>
          </a:p>
          <a:p>
            <a:r>
              <a:rPr lang="en-US" sz="1800" dirty="0">
                <a:latin typeface="+mn-lt"/>
                <a:ea typeface="Roboto Light"/>
                <a:cs typeface="Roboto Light"/>
                <a:sym typeface="Roboto Light"/>
              </a:rPr>
              <a:t>Performed by the bot when all requirements are complete (for example, send a message)</a:t>
            </a:r>
          </a:p>
        </p:txBody>
      </p:sp>
      <p:sp>
        <p:nvSpPr>
          <p:cNvPr id="4" name="Title">
            <a:extLst>
              <a:ext uri="{FF2B5EF4-FFF2-40B4-BE49-F238E27FC236}">
                <a16:creationId xmlns:a16="http://schemas.microsoft.com/office/drawing/2014/main" id="{C888F4A0-3B9E-4542-B5C8-0A2A3DBB97C9}"/>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dirty="0">
                <a:solidFill>
                  <a:srgbClr val="000000"/>
                </a:solidFill>
              </a:rPr>
              <a:t>Key concepts #3</a:t>
            </a:r>
            <a:br>
              <a:rPr lang="en-US" dirty="0">
                <a:solidFill>
                  <a:srgbClr val="000000"/>
                </a:solidFill>
              </a:rPr>
            </a:br>
            <a:r>
              <a:rPr lang="en-US" dirty="0">
                <a:solidFill>
                  <a:schemeClr val="accent1"/>
                </a:solidFill>
              </a:rPr>
              <a:t>Conversation - Skills </a:t>
            </a:r>
            <a:endParaRPr lang="en-US" sz="3200" b="0" dirty="0">
              <a:solidFill>
                <a:srgbClr val="000000"/>
              </a:solidFill>
            </a:endParaRPr>
          </a:p>
        </p:txBody>
      </p:sp>
    </p:spTree>
    <p:extLst>
      <p:ext uri="{BB962C8B-B14F-4D97-AF65-F5344CB8AC3E}">
        <p14:creationId xmlns:p14="http://schemas.microsoft.com/office/powerpoint/2010/main" val="298257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p:nvPr/>
        </p:nvSpPr>
        <p:spPr>
          <a:xfrm>
            <a:off x="1220120" y="1722804"/>
            <a:ext cx="6806000" cy="34124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99" name="Shape 599"/>
          <p:cNvSpPr txBox="1"/>
          <p:nvPr/>
        </p:nvSpPr>
        <p:spPr>
          <a:xfrm>
            <a:off x="1220120" y="5503133"/>
            <a:ext cx="6806000" cy="684400"/>
          </a:xfrm>
          <a:prstGeom prst="rect">
            <a:avLst/>
          </a:prstGeom>
          <a:noFill/>
          <a:ln>
            <a:noFill/>
          </a:ln>
        </p:spPr>
        <p:txBody>
          <a:bodyPr spcFirstLastPara="1" wrap="square" lIns="121900" tIns="121900" rIns="121900" bIns="121900" anchor="t" anchorCtr="0">
            <a:noAutofit/>
          </a:bodyPr>
          <a:lstStyle/>
          <a:p>
            <a:pPr algn="ctr"/>
            <a:r>
              <a:rPr lang="en-US" sz="2000">
                <a:latin typeface="+mn-lt"/>
                <a:ea typeface="Roboto"/>
                <a:cs typeface="Roboto"/>
                <a:sym typeface="Roboto"/>
              </a:rPr>
              <a:t>Skills have conditions</a:t>
            </a:r>
          </a:p>
        </p:txBody>
      </p:sp>
      <p:sp>
        <p:nvSpPr>
          <p:cNvPr id="600" name="Shape 600"/>
          <p:cNvSpPr/>
          <p:nvPr/>
        </p:nvSpPr>
        <p:spPr>
          <a:xfrm>
            <a:off x="4710633" y="5968672"/>
            <a:ext cx="1116000" cy="78400"/>
          </a:xfrm>
          <a:prstGeom prst="rect">
            <a:avLst/>
          </a:prstGeom>
          <a:solidFill>
            <a:schemeClr val="lt2"/>
          </a:solidFill>
          <a:ln>
            <a:noFill/>
          </a:ln>
        </p:spPr>
        <p:txBody>
          <a:bodyPr spcFirstLastPara="1" wrap="square" lIns="121900" tIns="121900" rIns="121900" bIns="121900" anchor="ctr" anchorCtr="0">
            <a:noAutofit/>
          </a:bodyPr>
          <a:lstStyle/>
          <a:p>
            <a:endParaRPr sz="2800"/>
          </a:p>
        </p:txBody>
      </p:sp>
      <p:sp>
        <p:nvSpPr>
          <p:cNvPr id="601" name="Shape 601">
            <a:hlinkClick r:id="rId3"/>
          </p:cNvPr>
          <p:cNvSpPr/>
          <p:nvPr/>
        </p:nvSpPr>
        <p:spPr>
          <a:xfrm>
            <a:off x="8712487" y="3657600"/>
            <a:ext cx="3077600" cy="2698400"/>
          </a:xfrm>
          <a:prstGeom prst="roundRect">
            <a:avLst>
              <a:gd name="adj" fmla="val 301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en-US" sz="1800" dirty="0">
                <a:solidFill>
                  <a:schemeClr val="tx1">
                    <a:lumMod val="50000"/>
                    <a:lumOff val="50000"/>
                  </a:schemeClr>
                </a:solidFill>
                <a:latin typeface="+mn-lt"/>
                <a:ea typeface="Roboto Light"/>
                <a:cs typeface="Roboto Light"/>
                <a:sym typeface="Roboto Light"/>
              </a:rPr>
              <a:t>Conditions define tests that will either be true or false. You will find conditions in different parts of your skill: triggers, requirements and in each message group in actions.</a:t>
            </a:r>
          </a:p>
        </p:txBody>
      </p:sp>
      <p:pic>
        <p:nvPicPr>
          <p:cNvPr id="603" name="Shape 603"/>
          <p:cNvPicPr preferRelativeResize="0"/>
          <p:nvPr/>
        </p:nvPicPr>
        <p:blipFill>
          <a:blip r:embed="rId4">
            <a:alphaModFix/>
          </a:blip>
          <a:stretch>
            <a:fillRect/>
          </a:stretch>
        </p:blipFill>
        <p:spPr>
          <a:xfrm>
            <a:off x="1340838" y="1837465"/>
            <a:ext cx="6564565" cy="3185568"/>
          </a:xfrm>
          <a:prstGeom prst="rect">
            <a:avLst/>
          </a:prstGeom>
          <a:noFill/>
          <a:ln>
            <a:noFill/>
          </a:ln>
        </p:spPr>
      </p:pic>
      <p:sp>
        <p:nvSpPr>
          <p:cNvPr id="8" name="Title">
            <a:extLst>
              <a:ext uri="{FF2B5EF4-FFF2-40B4-BE49-F238E27FC236}">
                <a16:creationId xmlns:a16="http://schemas.microsoft.com/office/drawing/2014/main" id="{9791A55F-5434-B043-8EBF-2DBE4FAE0095}"/>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dirty="0">
                <a:solidFill>
                  <a:srgbClr val="000000"/>
                </a:solidFill>
              </a:rPr>
              <a:t>Key concepts #3</a:t>
            </a:r>
            <a:br>
              <a:rPr lang="en-US" dirty="0">
                <a:solidFill>
                  <a:srgbClr val="000000"/>
                </a:solidFill>
              </a:rPr>
            </a:br>
            <a:r>
              <a:rPr lang="en-US" dirty="0">
                <a:solidFill>
                  <a:schemeClr val="accent1"/>
                </a:solidFill>
              </a:rPr>
              <a:t>Conversation - Skills </a:t>
            </a:r>
            <a:endParaRPr lang="en-US" sz="3600" b="0" dirty="0">
              <a:solidFill>
                <a:srgbClr val="000000"/>
              </a:solidFill>
            </a:endParaRPr>
          </a:p>
        </p:txBody>
      </p:sp>
      <p:pic>
        <p:nvPicPr>
          <p:cNvPr id="9" name="Picture 20">
            <a:extLst>
              <a:ext uri="{FF2B5EF4-FFF2-40B4-BE49-F238E27FC236}">
                <a16:creationId xmlns:a16="http://schemas.microsoft.com/office/drawing/2014/main" id="{668DA0B0-BAA3-7146-8E68-4308643A649C}"/>
              </a:ext>
            </a:extLst>
          </p:cNvPr>
          <p:cNvPicPr>
            <a:picLocks noChangeAspect="1"/>
          </p:cNvPicPr>
          <p:nvPr/>
        </p:nvPicPr>
        <p:blipFill>
          <a:blip r:embed="rId5"/>
          <a:stretch>
            <a:fillRect/>
          </a:stretch>
        </p:blipFill>
        <p:spPr>
          <a:xfrm>
            <a:off x="8511272" y="2998196"/>
            <a:ext cx="863285" cy="863285"/>
          </a:xfrm>
          <a:prstGeom prst="rect">
            <a:avLst/>
          </a:prstGeom>
        </p:spPr>
      </p:pic>
    </p:spTree>
    <p:extLst>
      <p:ext uri="{BB962C8B-B14F-4D97-AF65-F5344CB8AC3E}">
        <p14:creationId xmlns:p14="http://schemas.microsoft.com/office/powerpoint/2010/main" val="3569272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p:nvPr/>
        </p:nvSpPr>
        <p:spPr>
          <a:xfrm>
            <a:off x="1769320" y="1303667"/>
            <a:ext cx="5654800" cy="39888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609" name="Shape 609"/>
          <p:cNvSpPr txBox="1"/>
          <p:nvPr/>
        </p:nvSpPr>
        <p:spPr>
          <a:xfrm>
            <a:off x="1220120" y="5503133"/>
            <a:ext cx="6806000" cy="684400"/>
          </a:xfrm>
          <a:prstGeom prst="rect">
            <a:avLst/>
          </a:prstGeom>
          <a:noFill/>
          <a:ln>
            <a:noFill/>
          </a:ln>
        </p:spPr>
        <p:txBody>
          <a:bodyPr spcFirstLastPara="1" wrap="square" lIns="121900" tIns="121900" rIns="121900" bIns="121900" anchor="t" anchorCtr="0">
            <a:noAutofit/>
          </a:bodyPr>
          <a:lstStyle/>
          <a:p>
            <a:pPr algn="ctr"/>
            <a:r>
              <a:rPr lang="fr" sz="2000">
                <a:latin typeface="+mn-lt"/>
                <a:ea typeface="Roboto"/>
                <a:cs typeface="Roboto"/>
                <a:sym typeface="Roboto"/>
              </a:rPr>
              <a:t>Conditions have </a:t>
            </a:r>
            <a:r>
              <a:rPr lang="en-US" sz="2000">
                <a:latin typeface="+mn-lt"/>
                <a:ea typeface="Roboto"/>
                <a:cs typeface="Roboto"/>
                <a:sym typeface="Roboto"/>
              </a:rPr>
              <a:t>operands</a:t>
            </a:r>
          </a:p>
        </p:txBody>
      </p:sp>
      <p:sp>
        <p:nvSpPr>
          <p:cNvPr id="610" name="Shape 610"/>
          <p:cNvSpPr/>
          <p:nvPr/>
        </p:nvSpPr>
        <p:spPr>
          <a:xfrm>
            <a:off x="5032838" y="5992118"/>
            <a:ext cx="1080000" cy="78400"/>
          </a:xfrm>
          <a:prstGeom prst="rect">
            <a:avLst/>
          </a:prstGeom>
          <a:solidFill>
            <a:schemeClr val="lt2"/>
          </a:solidFill>
          <a:ln>
            <a:noFill/>
          </a:ln>
        </p:spPr>
        <p:txBody>
          <a:bodyPr spcFirstLastPara="1" wrap="square" lIns="121900" tIns="121900" rIns="121900" bIns="121900" anchor="ctr" anchorCtr="0">
            <a:noAutofit/>
          </a:bodyPr>
          <a:lstStyle/>
          <a:p>
            <a:endParaRPr sz="2800"/>
          </a:p>
        </p:txBody>
      </p:sp>
      <p:sp>
        <p:nvSpPr>
          <p:cNvPr id="611" name="Shape 611">
            <a:hlinkClick r:id="rId3"/>
          </p:cNvPr>
          <p:cNvSpPr/>
          <p:nvPr/>
        </p:nvSpPr>
        <p:spPr>
          <a:xfrm>
            <a:off x="8712487" y="3657600"/>
            <a:ext cx="3077600" cy="2698400"/>
          </a:xfrm>
          <a:prstGeom prst="roundRect">
            <a:avLst>
              <a:gd name="adj" fmla="val 301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fr" sz="1800">
                <a:solidFill>
                  <a:schemeClr val="tx1">
                    <a:lumMod val="50000"/>
                    <a:lumOff val="50000"/>
                  </a:schemeClr>
                </a:solidFill>
                <a:latin typeface="+mn-lt"/>
                <a:ea typeface="Roboto Light"/>
                <a:cs typeface="Roboto Light"/>
                <a:sym typeface="Roboto Light"/>
              </a:rPr>
              <a:t>Inside your data conditions, you will find a list of operands.</a:t>
            </a:r>
            <a:endParaRPr sz="1800">
              <a:solidFill>
                <a:schemeClr val="tx1">
                  <a:lumMod val="50000"/>
                  <a:lumOff val="50000"/>
                </a:schemeClr>
              </a:solidFill>
              <a:latin typeface="+mn-lt"/>
              <a:ea typeface="Roboto Light"/>
              <a:cs typeface="Roboto Light"/>
              <a:sym typeface="Roboto Light"/>
            </a:endParaRPr>
          </a:p>
          <a:p>
            <a:endParaRPr sz="1800">
              <a:solidFill>
                <a:schemeClr val="tx1">
                  <a:lumMod val="50000"/>
                  <a:lumOff val="50000"/>
                </a:schemeClr>
              </a:solidFill>
              <a:latin typeface="+mn-lt"/>
              <a:ea typeface="Roboto Light"/>
              <a:cs typeface="Roboto Light"/>
              <a:sym typeface="Roboto Light"/>
            </a:endParaRPr>
          </a:p>
          <a:p>
            <a:r>
              <a:rPr lang="fr" sz="1800">
                <a:solidFill>
                  <a:schemeClr val="tx1">
                    <a:lumMod val="50000"/>
                    <a:lumOff val="50000"/>
                  </a:schemeClr>
                </a:solidFill>
                <a:latin typeface="+mn-lt"/>
                <a:ea typeface="Roboto Light"/>
                <a:cs typeface="Roboto Light"/>
                <a:sym typeface="Roboto Light"/>
              </a:rPr>
              <a:t>@ means intent</a:t>
            </a:r>
            <a:endParaRPr sz="1800">
              <a:solidFill>
                <a:schemeClr val="tx1">
                  <a:lumMod val="50000"/>
                  <a:lumOff val="50000"/>
                </a:schemeClr>
              </a:solidFill>
              <a:latin typeface="+mn-lt"/>
              <a:ea typeface="Roboto Light"/>
              <a:cs typeface="Roboto Light"/>
              <a:sym typeface="Roboto Light"/>
            </a:endParaRPr>
          </a:p>
          <a:p>
            <a:r>
              <a:rPr lang="fr" sz="1800">
                <a:solidFill>
                  <a:schemeClr val="tx1">
                    <a:lumMod val="50000"/>
                    <a:lumOff val="50000"/>
                  </a:schemeClr>
                </a:solidFill>
                <a:latin typeface="+mn-lt"/>
                <a:ea typeface="Roboto Light"/>
                <a:cs typeface="Roboto Light"/>
                <a:sym typeface="Roboto Light"/>
              </a:rPr>
              <a:t># means entity</a:t>
            </a:r>
            <a:endParaRPr sz="1800">
              <a:solidFill>
                <a:schemeClr val="tx1">
                  <a:lumMod val="50000"/>
                  <a:lumOff val="50000"/>
                </a:schemeClr>
              </a:solidFill>
              <a:latin typeface="+mn-lt"/>
              <a:ea typeface="Roboto Light"/>
              <a:cs typeface="Roboto Light"/>
              <a:sym typeface="Roboto Light"/>
            </a:endParaRPr>
          </a:p>
          <a:p>
            <a:r>
              <a:rPr lang="fr" sz="1800">
                <a:solidFill>
                  <a:schemeClr val="tx1">
                    <a:lumMod val="50000"/>
                    <a:lumOff val="50000"/>
                  </a:schemeClr>
                </a:solidFill>
                <a:latin typeface="+mn-lt"/>
                <a:ea typeface="Roboto Light"/>
                <a:cs typeface="Roboto Light"/>
                <a:sym typeface="Roboto Light"/>
              </a:rPr>
              <a:t>_ means NLP attribute </a:t>
            </a:r>
            <a:endParaRPr sz="1800">
              <a:solidFill>
                <a:schemeClr val="tx1">
                  <a:lumMod val="50000"/>
                  <a:lumOff val="50000"/>
                </a:schemeClr>
              </a:solidFill>
              <a:latin typeface="+mn-lt"/>
              <a:ea typeface="Roboto Light"/>
              <a:cs typeface="Roboto Light"/>
              <a:sym typeface="Roboto Light"/>
            </a:endParaRPr>
          </a:p>
        </p:txBody>
      </p:sp>
      <p:pic>
        <p:nvPicPr>
          <p:cNvPr id="613" name="Shape 613"/>
          <p:cNvPicPr preferRelativeResize="0"/>
          <p:nvPr/>
        </p:nvPicPr>
        <p:blipFill>
          <a:blip r:embed="rId4">
            <a:alphaModFix/>
          </a:blip>
          <a:stretch>
            <a:fillRect/>
          </a:stretch>
        </p:blipFill>
        <p:spPr>
          <a:xfrm>
            <a:off x="1906370" y="1352434"/>
            <a:ext cx="5433501" cy="3831332"/>
          </a:xfrm>
          <a:prstGeom prst="rect">
            <a:avLst/>
          </a:prstGeom>
          <a:noFill/>
          <a:ln>
            <a:noFill/>
          </a:ln>
        </p:spPr>
      </p:pic>
      <p:pic>
        <p:nvPicPr>
          <p:cNvPr id="8" name="Picture 20">
            <a:extLst>
              <a:ext uri="{FF2B5EF4-FFF2-40B4-BE49-F238E27FC236}">
                <a16:creationId xmlns:a16="http://schemas.microsoft.com/office/drawing/2014/main" id="{D054AB78-3139-1A42-8E1A-ADE243B55ADE}"/>
              </a:ext>
            </a:extLst>
          </p:cNvPr>
          <p:cNvPicPr>
            <a:picLocks noChangeAspect="1"/>
          </p:cNvPicPr>
          <p:nvPr/>
        </p:nvPicPr>
        <p:blipFill>
          <a:blip r:embed="rId5"/>
          <a:stretch>
            <a:fillRect/>
          </a:stretch>
        </p:blipFill>
        <p:spPr>
          <a:xfrm>
            <a:off x="8511272" y="2998196"/>
            <a:ext cx="863285" cy="863285"/>
          </a:xfrm>
          <a:prstGeom prst="rect">
            <a:avLst/>
          </a:prstGeom>
        </p:spPr>
      </p:pic>
      <p:sp>
        <p:nvSpPr>
          <p:cNvPr id="9" name="Title">
            <a:extLst>
              <a:ext uri="{FF2B5EF4-FFF2-40B4-BE49-F238E27FC236}">
                <a16:creationId xmlns:a16="http://schemas.microsoft.com/office/drawing/2014/main" id="{EE9141FA-CF91-C247-A627-C4B681CFE5E8}"/>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dirty="0">
                <a:solidFill>
                  <a:srgbClr val="000000"/>
                </a:solidFill>
              </a:rPr>
              <a:t>Key concepts #3</a:t>
            </a:r>
            <a:br>
              <a:rPr lang="en-US" dirty="0">
                <a:solidFill>
                  <a:srgbClr val="000000"/>
                </a:solidFill>
              </a:rPr>
            </a:br>
            <a:r>
              <a:rPr lang="en-US" dirty="0">
                <a:solidFill>
                  <a:schemeClr val="accent1"/>
                </a:solidFill>
              </a:rPr>
              <a:t>Conversation - Skills </a:t>
            </a:r>
            <a:endParaRPr lang="en-US" sz="3600" b="0" dirty="0">
              <a:solidFill>
                <a:srgbClr val="000000"/>
              </a:solidFill>
            </a:endParaRPr>
          </a:p>
        </p:txBody>
      </p:sp>
    </p:spTree>
    <p:extLst>
      <p:ext uri="{BB962C8B-B14F-4D97-AF65-F5344CB8AC3E}">
        <p14:creationId xmlns:p14="http://schemas.microsoft.com/office/powerpoint/2010/main" val="872602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Partner logo"/>
          <p:cNvSpPr/>
          <p:nvPr/>
        </p:nvSpPr>
        <p:spPr bwMode="gray">
          <a:xfrm>
            <a:off x="288000" y="6174872"/>
            <a:ext cx="944661"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2" name="Speaker"/>
          <p:cNvSpPr>
            <a:spLocks noGrp="1"/>
          </p:cNvSpPr>
          <p:nvPr>
            <p:ph type="subTitle" idx="1"/>
          </p:nvPr>
        </p:nvSpPr>
        <p:spPr bwMode="gray"/>
        <p:txBody>
          <a:bodyPr/>
          <a:lstStyle/>
          <a:p>
            <a:r>
              <a:rPr lang="en-US" dirty="0"/>
              <a:t>Speaker’s Name, SAP</a:t>
            </a:r>
          </a:p>
          <a:p>
            <a:pPr lvl="0"/>
            <a:r>
              <a:rPr lang="en-US" dirty="0"/>
              <a:t>Month 00, 2019</a:t>
            </a:r>
          </a:p>
        </p:txBody>
      </p:sp>
      <p:sp>
        <p:nvSpPr>
          <p:cNvPr id="11" name="Title"/>
          <p:cNvSpPr>
            <a:spLocks noGrp="1"/>
          </p:cNvSpPr>
          <p:nvPr>
            <p:ph type="title"/>
          </p:nvPr>
        </p:nvSpPr>
        <p:spPr bwMode="gray"/>
        <p:txBody>
          <a:bodyPr/>
          <a:lstStyle/>
          <a:p>
            <a:r>
              <a:rPr lang="en-US" dirty="0"/>
              <a:t>Title Goes Here</a:t>
            </a:r>
            <a:br>
              <a:rPr lang="en-US" dirty="0"/>
            </a:br>
            <a:r>
              <a:rPr lang="en-US" dirty="0">
                <a:solidFill>
                  <a:schemeClr val="accent1"/>
                </a:solidFill>
              </a:rPr>
              <a:t>and Here and Here</a:t>
            </a:r>
            <a:endParaRPr lang="de-DE" dirty="0">
              <a:solidFill>
                <a:schemeClr val="accent1"/>
              </a:solidFill>
            </a:endParaRPr>
          </a:p>
        </p:txBody>
      </p:sp>
    </p:spTree>
    <p:extLst>
      <p:ext uri="{BB962C8B-B14F-4D97-AF65-F5344CB8AC3E}">
        <p14:creationId xmlns:p14="http://schemas.microsoft.com/office/powerpoint/2010/main" val="3316874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subTitle" idx="1"/>
          </p:nvPr>
        </p:nvSpPr>
        <p:spPr>
          <a:xfrm>
            <a:off x="3872236" y="1661078"/>
            <a:ext cx="4144000" cy="1635200"/>
          </a:xfrm>
          <a:prstGeom prst="rect">
            <a:avLst/>
          </a:prstGeom>
          <a:noFill/>
          <a:ln>
            <a:noFill/>
          </a:ln>
        </p:spPr>
        <p:txBody>
          <a:bodyPr spcFirstLastPara="1" vert="horz" wrap="square" lIns="121900" tIns="121900" rIns="121900" bIns="121900" rtlCol="0" anchor="ctr" anchorCtr="0">
            <a:noAutofit/>
          </a:bodyPr>
          <a:lstStyle/>
          <a:p>
            <a:pPr>
              <a:lnSpc>
                <a:spcPct val="100000"/>
              </a:lnSpc>
              <a:spcBef>
                <a:spcPts val="0"/>
              </a:spcBef>
              <a:buClr>
                <a:srgbClr val="FFCA28"/>
              </a:buClr>
            </a:pPr>
            <a:r>
              <a:rPr lang="fr" sz="4800" b="1">
                <a:solidFill>
                  <a:srgbClr val="FFCA28"/>
                </a:solidFill>
                <a:latin typeface="Roboto"/>
                <a:ea typeface="Roboto"/>
                <a:cs typeface="Roboto"/>
                <a:sym typeface="Roboto"/>
              </a:rPr>
              <a:t>Entities</a:t>
            </a:r>
            <a:endParaRPr sz="4800" b="1">
              <a:solidFill>
                <a:srgbClr val="FFCA28"/>
              </a:solidFill>
              <a:latin typeface="Roboto"/>
              <a:ea typeface="Roboto"/>
              <a:cs typeface="Roboto"/>
              <a:sym typeface="Roboto"/>
            </a:endParaRPr>
          </a:p>
        </p:txBody>
      </p:sp>
      <p:sp>
        <p:nvSpPr>
          <p:cNvPr id="619" name="Shape 619"/>
          <p:cNvSpPr txBox="1">
            <a:spLocks noGrp="1"/>
          </p:cNvSpPr>
          <p:nvPr>
            <p:ph type="subTitle" idx="1"/>
          </p:nvPr>
        </p:nvSpPr>
        <p:spPr>
          <a:xfrm>
            <a:off x="7633203" y="1661078"/>
            <a:ext cx="4144000" cy="1635200"/>
          </a:xfrm>
          <a:prstGeom prst="rect">
            <a:avLst/>
          </a:prstGeom>
          <a:noFill/>
          <a:ln>
            <a:noFill/>
          </a:ln>
        </p:spPr>
        <p:txBody>
          <a:bodyPr spcFirstLastPara="1" vert="horz" wrap="square" lIns="121900" tIns="121900" rIns="121900" bIns="121900" rtlCol="0" anchor="ctr" anchorCtr="0">
            <a:noAutofit/>
          </a:bodyPr>
          <a:lstStyle/>
          <a:p>
            <a:pPr>
              <a:lnSpc>
                <a:spcPct val="100000"/>
              </a:lnSpc>
              <a:spcBef>
                <a:spcPts val="0"/>
              </a:spcBef>
              <a:buClr>
                <a:srgbClr val="FFCA28"/>
              </a:buClr>
            </a:pPr>
            <a:r>
              <a:rPr lang="fr" sz="4800" b="1">
                <a:solidFill>
                  <a:srgbClr val="FFCA28"/>
                </a:solidFill>
                <a:latin typeface="Roboto"/>
                <a:ea typeface="Roboto"/>
                <a:cs typeface="Roboto"/>
                <a:sym typeface="Roboto"/>
              </a:rPr>
              <a:t>Skills</a:t>
            </a:r>
            <a:endParaRPr sz="4800" b="1">
              <a:solidFill>
                <a:srgbClr val="FFCA28"/>
              </a:solidFill>
              <a:latin typeface="Roboto"/>
              <a:ea typeface="Roboto"/>
              <a:cs typeface="Roboto"/>
              <a:sym typeface="Roboto"/>
            </a:endParaRPr>
          </a:p>
        </p:txBody>
      </p:sp>
      <p:sp>
        <p:nvSpPr>
          <p:cNvPr id="620" name="Shape 620"/>
          <p:cNvSpPr txBox="1">
            <a:spLocks noGrp="1"/>
          </p:cNvSpPr>
          <p:nvPr>
            <p:ph type="subTitle" idx="1"/>
          </p:nvPr>
        </p:nvSpPr>
        <p:spPr>
          <a:xfrm>
            <a:off x="294403" y="1661078"/>
            <a:ext cx="4144000" cy="1635200"/>
          </a:xfrm>
          <a:prstGeom prst="rect">
            <a:avLst/>
          </a:prstGeom>
          <a:noFill/>
          <a:ln>
            <a:noFill/>
          </a:ln>
        </p:spPr>
        <p:txBody>
          <a:bodyPr spcFirstLastPara="1" vert="horz" wrap="square" lIns="121900" tIns="121900" rIns="121900" bIns="121900" rtlCol="0" anchor="ctr" anchorCtr="0">
            <a:noAutofit/>
          </a:bodyPr>
          <a:lstStyle/>
          <a:p>
            <a:pPr>
              <a:lnSpc>
                <a:spcPct val="100000"/>
              </a:lnSpc>
              <a:spcBef>
                <a:spcPts val="0"/>
              </a:spcBef>
              <a:buClr>
                <a:srgbClr val="FFCA28"/>
              </a:buClr>
            </a:pPr>
            <a:r>
              <a:rPr lang="fr" sz="4800" b="1">
                <a:solidFill>
                  <a:srgbClr val="FFCA28"/>
                </a:solidFill>
                <a:latin typeface="Roboto"/>
                <a:ea typeface="Roboto"/>
                <a:cs typeface="Roboto"/>
                <a:sym typeface="Roboto"/>
              </a:rPr>
              <a:t>Intents</a:t>
            </a:r>
            <a:endParaRPr sz="4800" b="1">
              <a:solidFill>
                <a:srgbClr val="FFCA28"/>
              </a:solidFill>
              <a:latin typeface="Roboto"/>
              <a:ea typeface="Roboto"/>
              <a:cs typeface="Roboto"/>
              <a:sym typeface="Roboto"/>
            </a:endParaRPr>
          </a:p>
        </p:txBody>
      </p:sp>
      <p:sp>
        <p:nvSpPr>
          <p:cNvPr id="621" name="Shape 621"/>
          <p:cNvSpPr/>
          <p:nvPr/>
        </p:nvSpPr>
        <p:spPr>
          <a:xfrm>
            <a:off x="3871187" y="3408211"/>
            <a:ext cx="4704000" cy="2466467"/>
          </a:xfrm>
          <a:prstGeom prst="roundRect">
            <a:avLst>
              <a:gd name="adj" fmla="val 301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fr" sz="2000">
                <a:solidFill>
                  <a:schemeClr val="tx1">
                    <a:lumMod val="50000"/>
                    <a:lumOff val="50000"/>
                  </a:schemeClr>
                </a:solidFill>
                <a:latin typeface="+mn-lt"/>
                <a:ea typeface="Roboto Light"/>
                <a:cs typeface="Roboto Light"/>
                <a:sym typeface="Roboto Light"/>
              </a:rPr>
              <a:t>To </a:t>
            </a:r>
            <a:r>
              <a:rPr lang="fr" sz="2000" err="1">
                <a:solidFill>
                  <a:schemeClr val="tx1">
                    <a:lumMod val="50000"/>
                    <a:lumOff val="50000"/>
                  </a:schemeClr>
                </a:solidFill>
                <a:latin typeface="+mn-lt"/>
                <a:ea typeface="Roboto Light"/>
                <a:cs typeface="Roboto Light"/>
                <a:sym typeface="Roboto Light"/>
              </a:rPr>
              <a:t>summarise</a:t>
            </a:r>
            <a:r>
              <a:rPr lang="fr" sz="2000">
                <a:solidFill>
                  <a:schemeClr val="tx1">
                    <a:lumMod val="50000"/>
                    <a:lumOff val="50000"/>
                  </a:schemeClr>
                </a:solidFill>
                <a:latin typeface="+mn-lt"/>
                <a:ea typeface="Roboto Light"/>
                <a:cs typeface="Roboto Light"/>
                <a:sym typeface="Roboto Light"/>
              </a:rPr>
              <a:t> a bot </a:t>
            </a:r>
            <a:r>
              <a:rPr lang="fr" sz="2000" err="1">
                <a:solidFill>
                  <a:schemeClr val="tx1">
                    <a:lumMod val="50000"/>
                    <a:lumOff val="50000"/>
                  </a:schemeClr>
                </a:solidFill>
                <a:latin typeface="+mn-lt"/>
                <a:ea typeface="Roboto Light"/>
                <a:cs typeface="Roboto Light"/>
                <a:sym typeface="Roboto Light"/>
              </a:rPr>
              <a:t>is</a:t>
            </a:r>
            <a:r>
              <a:rPr lang="fr" sz="2000">
                <a:solidFill>
                  <a:schemeClr val="tx1">
                    <a:lumMod val="50000"/>
                    <a:lumOff val="50000"/>
                  </a:schemeClr>
                </a:solidFill>
                <a:latin typeface="+mn-lt"/>
                <a:ea typeface="Roboto Light"/>
                <a:cs typeface="Roboto Light"/>
                <a:sym typeface="Roboto Light"/>
              </a:rPr>
              <a:t> made of </a:t>
            </a:r>
            <a:r>
              <a:rPr lang="fr" sz="2000" b="1" err="1">
                <a:solidFill>
                  <a:schemeClr val="tx1">
                    <a:lumMod val="50000"/>
                    <a:lumOff val="50000"/>
                  </a:schemeClr>
                </a:solidFill>
                <a:latin typeface="+mn-lt"/>
                <a:ea typeface="Roboto"/>
                <a:cs typeface="Roboto"/>
                <a:sym typeface="Roboto"/>
              </a:rPr>
              <a:t>intents</a:t>
            </a:r>
            <a:r>
              <a:rPr lang="fr" sz="2000">
                <a:solidFill>
                  <a:schemeClr val="tx1">
                    <a:lumMod val="50000"/>
                    <a:lumOff val="50000"/>
                  </a:schemeClr>
                </a:solidFill>
                <a:latin typeface="+mn-lt"/>
                <a:ea typeface="Roboto Light"/>
                <a:cs typeface="Roboto Light"/>
                <a:sym typeface="Roboto Light"/>
              </a:rPr>
              <a:t> </a:t>
            </a:r>
            <a:r>
              <a:rPr lang="fr" sz="2000" err="1">
                <a:solidFill>
                  <a:schemeClr val="tx1">
                    <a:lumMod val="50000"/>
                    <a:lumOff val="50000"/>
                  </a:schemeClr>
                </a:solidFill>
                <a:latin typeface="+mn-lt"/>
                <a:ea typeface="Roboto Light"/>
                <a:cs typeface="Roboto Light"/>
                <a:sym typeface="Roboto Light"/>
              </a:rPr>
              <a:t>that</a:t>
            </a:r>
            <a:r>
              <a:rPr lang="fr" sz="2000">
                <a:solidFill>
                  <a:schemeClr val="tx1">
                    <a:lumMod val="50000"/>
                    <a:lumOff val="50000"/>
                  </a:schemeClr>
                </a:solidFill>
                <a:latin typeface="+mn-lt"/>
                <a:ea typeface="Roboto Light"/>
                <a:cs typeface="Roboto Light"/>
                <a:sym typeface="Roboto Light"/>
              </a:rPr>
              <a:t> are made of expressions </a:t>
            </a:r>
            <a:r>
              <a:rPr lang="fr" sz="2000" err="1">
                <a:solidFill>
                  <a:schemeClr val="tx1">
                    <a:lumMod val="50000"/>
                    <a:lumOff val="50000"/>
                  </a:schemeClr>
                </a:solidFill>
                <a:latin typeface="+mn-lt"/>
                <a:ea typeface="Roboto Light"/>
                <a:cs typeface="Roboto Light"/>
                <a:sym typeface="Roboto Light"/>
              </a:rPr>
              <a:t>that</a:t>
            </a:r>
            <a:r>
              <a:rPr lang="fr" sz="2000">
                <a:solidFill>
                  <a:schemeClr val="tx1">
                    <a:lumMod val="50000"/>
                    <a:lumOff val="50000"/>
                  </a:schemeClr>
                </a:solidFill>
                <a:latin typeface="+mn-lt"/>
                <a:ea typeface="Roboto Light"/>
                <a:cs typeface="Roboto Light"/>
                <a:sym typeface="Roboto Light"/>
              </a:rPr>
              <a:t> </a:t>
            </a:r>
            <a:r>
              <a:rPr lang="fr" sz="2000" err="1">
                <a:solidFill>
                  <a:schemeClr val="tx1">
                    <a:lumMod val="50000"/>
                    <a:lumOff val="50000"/>
                  </a:schemeClr>
                </a:solidFill>
                <a:latin typeface="+mn-lt"/>
                <a:ea typeface="Roboto Light"/>
                <a:cs typeface="Roboto Light"/>
                <a:sym typeface="Roboto Light"/>
              </a:rPr>
              <a:t>contain</a:t>
            </a:r>
            <a:r>
              <a:rPr lang="fr" sz="2000">
                <a:solidFill>
                  <a:schemeClr val="tx1">
                    <a:lumMod val="50000"/>
                    <a:lumOff val="50000"/>
                  </a:schemeClr>
                </a:solidFill>
                <a:latin typeface="+mn-lt"/>
                <a:ea typeface="Roboto Light"/>
                <a:cs typeface="Roboto Light"/>
                <a:sym typeface="Roboto Light"/>
              </a:rPr>
              <a:t> </a:t>
            </a:r>
            <a:r>
              <a:rPr lang="fr" sz="2000" b="1" err="1">
                <a:solidFill>
                  <a:schemeClr val="tx1">
                    <a:lumMod val="50000"/>
                    <a:lumOff val="50000"/>
                  </a:schemeClr>
                </a:solidFill>
                <a:latin typeface="+mn-lt"/>
                <a:ea typeface="Roboto"/>
                <a:cs typeface="Roboto"/>
                <a:sym typeface="Roboto"/>
              </a:rPr>
              <a:t>entities</a:t>
            </a:r>
            <a:r>
              <a:rPr lang="fr" sz="2000">
                <a:solidFill>
                  <a:schemeClr val="tx1">
                    <a:lumMod val="50000"/>
                    <a:lumOff val="50000"/>
                  </a:schemeClr>
                </a:solidFill>
                <a:latin typeface="+mn-lt"/>
                <a:ea typeface="Roboto Light"/>
                <a:cs typeface="Roboto Light"/>
                <a:sym typeface="Roboto Light"/>
              </a:rPr>
              <a:t>. </a:t>
            </a:r>
            <a:r>
              <a:rPr lang="fr" sz="2000" b="1" err="1">
                <a:solidFill>
                  <a:schemeClr val="tx1">
                    <a:lumMod val="50000"/>
                    <a:lumOff val="50000"/>
                  </a:schemeClr>
                </a:solidFill>
                <a:latin typeface="+mn-lt"/>
                <a:ea typeface="Roboto"/>
                <a:cs typeface="Roboto"/>
                <a:sym typeface="Roboto"/>
              </a:rPr>
              <a:t>Intents</a:t>
            </a:r>
            <a:r>
              <a:rPr lang="fr" sz="2000">
                <a:solidFill>
                  <a:schemeClr val="tx1">
                    <a:lumMod val="50000"/>
                    <a:lumOff val="50000"/>
                  </a:schemeClr>
                </a:solidFill>
                <a:latin typeface="+mn-lt"/>
                <a:ea typeface="Roboto Light"/>
                <a:cs typeface="Roboto Light"/>
                <a:sym typeface="Roboto Light"/>
              </a:rPr>
              <a:t> and </a:t>
            </a:r>
            <a:r>
              <a:rPr lang="fr" sz="2000" b="1" err="1">
                <a:solidFill>
                  <a:schemeClr val="tx1">
                    <a:lumMod val="50000"/>
                    <a:lumOff val="50000"/>
                  </a:schemeClr>
                </a:solidFill>
                <a:latin typeface="+mn-lt"/>
                <a:ea typeface="Roboto"/>
                <a:cs typeface="Roboto"/>
                <a:sym typeface="Roboto"/>
              </a:rPr>
              <a:t>entities</a:t>
            </a:r>
            <a:r>
              <a:rPr lang="fr" sz="2000">
                <a:solidFill>
                  <a:schemeClr val="tx1">
                    <a:lumMod val="50000"/>
                    <a:lumOff val="50000"/>
                  </a:schemeClr>
                </a:solidFill>
                <a:latin typeface="+mn-lt"/>
                <a:ea typeface="Roboto Light"/>
                <a:cs typeface="Roboto Light"/>
                <a:sym typeface="Roboto Light"/>
              </a:rPr>
              <a:t> are </a:t>
            </a:r>
            <a:r>
              <a:rPr lang="fr" sz="2000" err="1">
                <a:solidFill>
                  <a:schemeClr val="tx1">
                    <a:lumMod val="50000"/>
                    <a:lumOff val="50000"/>
                  </a:schemeClr>
                </a:solidFill>
                <a:latin typeface="+mn-lt"/>
                <a:ea typeface="Roboto Light"/>
                <a:cs typeface="Roboto Light"/>
                <a:sym typeface="Roboto Light"/>
              </a:rPr>
              <a:t>used</a:t>
            </a:r>
            <a:r>
              <a:rPr lang="fr" sz="2000">
                <a:solidFill>
                  <a:schemeClr val="tx1">
                    <a:lumMod val="50000"/>
                    <a:lumOff val="50000"/>
                  </a:schemeClr>
                </a:solidFill>
                <a:latin typeface="+mn-lt"/>
                <a:ea typeface="Roboto Light"/>
                <a:cs typeface="Roboto Light"/>
                <a:sym typeface="Roboto Light"/>
              </a:rPr>
              <a:t> by </a:t>
            </a:r>
            <a:r>
              <a:rPr lang="fr" sz="2000" b="1" err="1">
                <a:solidFill>
                  <a:schemeClr val="tx1">
                    <a:lumMod val="50000"/>
                    <a:lumOff val="50000"/>
                  </a:schemeClr>
                </a:solidFill>
                <a:latin typeface="+mn-lt"/>
                <a:ea typeface="Roboto"/>
                <a:cs typeface="Roboto"/>
                <a:sym typeface="Roboto"/>
              </a:rPr>
              <a:t>Skills</a:t>
            </a:r>
            <a:r>
              <a:rPr lang="fr" sz="2000">
                <a:solidFill>
                  <a:schemeClr val="tx1">
                    <a:lumMod val="50000"/>
                    <a:lumOff val="50000"/>
                  </a:schemeClr>
                </a:solidFill>
                <a:latin typeface="+mn-lt"/>
                <a:ea typeface="Roboto Light"/>
                <a:cs typeface="Roboto Light"/>
                <a:sym typeface="Roboto Light"/>
              </a:rPr>
              <a:t> to manage conversation</a:t>
            </a:r>
            <a:endParaRPr sz="2000">
              <a:solidFill>
                <a:schemeClr val="tx1">
                  <a:lumMod val="50000"/>
                  <a:lumOff val="50000"/>
                </a:schemeClr>
              </a:solidFill>
              <a:latin typeface="+mn-lt"/>
              <a:ea typeface="Roboto Light"/>
              <a:cs typeface="Roboto Light"/>
              <a:sym typeface="Roboto Light"/>
            </a:endParaRPr>
          </a:p>
          <a:p>
            <a:endParaRPr sz="2000">
              <a:solidFill>
                <a:schemeClr val="tx1">
                  <a:lumMod val="50000"/>
                  <a:lumOff val="50000"/>
                </a:schemeClr>
              </a:solidFill>
              <a:latin typeface="+mn-lt"/>
              <a:ea typeface="Roboto Light"/>
              <a:cs typeface="Roboto Light"/>
              <a:sym typeface="Roboto Light"/>
            </a:endParaRPr>
          </a:p>
        </p:txBody>
      </p:sp>
      <p:sp>
        <p:nvSpPr>
          <p:cNvPr id="7" name="Title">
            <a:extLst>
              <a:ext uri="{FF2B5EF4-FFF2-40B4-BE49-F238E27FC236}">
                <a16:creationId xmlns:a16="http://schemas.microsoft.com/office/drawing/2014/main" id="{D53A6C65-8F32-FD48-B2A5-E890658A2D22}"/>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a:solidFill>
                  <a:srgbClr val="000000"/>
                </a:solidFill>
              </a:rPr>
              <a:t>Key concepts</a:t>
            </a:r>
            <a:br>
              <a:rPr lang="en-US">
                <a:solidFill>
                  <a:srgbClr val="000000"/>
                </a:solidFill>
              </a:rPr>
            </a:br>
            <a:r>
              <a:rPr lang="en-US">
                <a:solidFill>
                  <a:schemeClr val="accent1"/>
                </a:solidFill>
              </a:rPr>
              <a:t>In summary…</a:t>
            </a:r>
            <a:endParaRPr lang="en-US" sz="3600" b="0">
              <a:solidFill>
                <a:srgbClr val="000000"/>
              </a:solidFill>
            </a:endParaRPr>
          </a:p>
        </p:txBody>
      </p:sp>
      <p:pic>
        <p:nvPicPr>
          <p:cNvPr id="8" name="Picture 20">
            <a:extLst>
              <a:ext uri="{FF2B5EF4-FFF2-40B4-BE49-F238E27FC236}">
                <a16:creationId xmlns:a16="http://schemas.microsoft.com/office/drawing/2014/main" id="{2639E12E-540E-2F42-BC1B-7F6FD24C103A}"/>
              </a:ext>
            </a:extLst>
          </p:cNvPr>
          <p:cNvPicPr>
            <a:picLocks noChangeAspect="1"/>
          </p:cNvPicPr>
          <p:nvPr/>
        </p:nvPicPr>
        <p:blipFill>
          <a:blip r:embed="rId3"/>
          <a:stretch>
            <a:fillRect/>
          </a:stretch>
        </p:blipFill>
        <p:spPr>
          <a:xfrm>
            <a:off x="3693087" y="2763738"/>
            <a:ext cx="863285" cy="863285"/>
          </a:xfrm>
          <a:prstGeom prst="rect">
            <a:avLst/>
          </a:prstGeom>
        </p:spPr>
      </p:pic>
    </p:spTree>
    <p:extLst>
      <p:ext uri="{BB962C8B-B14F-4D97-AF65-F5344CB8AC3E}">
        <p14:creationId xmlns:p14="http://schemas.microsoft.com/office/powerpoint/2010/main" val="124635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BBEFDC45-A83B-2346-9B60-4C88876E357F}"/>
              </a:ext>
            </a:extLst>
          </p:cNvPr>
          <p:cNvSpPr txBox="1">
            <a:spLocks/>
          </p:cNvSpPr>
          <p:nvPr/>
        </p:nvSpPr>
        <p:spPr bwMode="black">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a:ln>
                  <a:noFill/>
                </a:ln>
                <a:solidFill>
                  <a:srgbClr val="000000"/>
                </a:solidFill>
                <a:effectLst/>
                <a:uLnTx/>
                <a:uFillTx/>
                <a:latin typeface="Arial"/>
                <a:ea typeface="+mj-ea"/>
                <a:cs typeface="+mj-cs"/>
              </a:rPr>
              <a:t>Bot monitoring </a:t>
            </a:r>
            <a:r>
              <a:rPr lang="en-US" b="0">
                <a:solidFill>
                  <a:srgbClr val="000000"/>
                </a:solidFill>
                <a:latin typeface="Arial"/>
              </a:rPr>
              <a:t>– </a:t>
            </a:r>
            <a:r>
              <a:rPr kumimoji="0" lang="en-US" sz="2400" b="0" i="0" u="none" strike="noStrike" kern="1200" cap="none" spc="0" normalizeH="0" baseline="0">
                <a:ln>
                  <a:noFill/>
                </a:ln>
                <a:solidFill>
                  <a:srgbClr val="000000"/>
                </a:solidFill>
                <a:effectLst/>
                <a:uLnTx/>
                <a:uFillTx/>
                <a:latin typeface="Arial"/>
                <a:ea typeface="+mj-ea"/>
                <a:cs typeface="+mj-cs"/>
              </a:rPr>
              <a:t>Log feed</a:t>
            </a:r>
          </a:p>
        </p:txBody>
      </p:sp>
      <p:sp>
        <p:nvSpPr>
          <p:cNvPr id="20" name="Text Placeholder 1">
            <a:extLst>
              <a:ext uri="{FF2B5EF4-FFF2-40B4-BE49-F238E27FC236}">
                <a16:creationId xmlns:a16="http://schemas.microsoft.com/office/drawing/2014/main" id="{56266E08-4AE5-D74B-AD1C-63DBC70CE920}"/>
              </a:ext>
            </a:extLst>
          </p:cNvPr>
          <p:cNvSpPr>
            <a:spLocks noGrp="1"/>
          </p:cNvSpPr>
          <p:nvPr>
            <p:ph type="body" sz="quarter" idx="10"/>
          </p:nvPr>
        </p:nvSpPr>
        <p:spPr>
          <a:xfrm>
            <a:off x="504001" y="1733796"/>
            <a:ext cx="3915599" cy="4209803"/>
          </a:xfrm>
        </p:spPr>
        <p:txBody>
          <a:bodyPr vert="horz" lIns="0" tIns="0" rIns="0" bIns="0" rtlCol="0" anchor="t">
            <a:normAutofit/>
          </a:bodyPr>
          <a:lstStyle/>
          <a:p>
            <a:pPr fontAlgn="base">
              <a:spcBef>
                <a:spcPts val="0"/>
              </a:spcBef>
            </a:pPr>
            <a:r>
              <a:rPr lang="en-US" dirty="0"/>
              <a:t>Log feed allows you to monitor and train your bot :</a:t>
            </a:r>
          </a:p>
          <a:p>
            <a:pPr marL="342900" indent="-342900" fontAlgn="base">
              <a:spcBef>
                <a:spcPts val="0"/>
              </a:spcBef>
              <a:buFont typeface="Wingdings" pitchFamily="2" charset="2"/>
              <a:buChar char="§"/>
            </a:pPr>
            <a:r>
              <a:rPr lang="en-US" dirty="0"/>
              <a:t>Assign new intent</a:t>
            </a:r>
          </a:p>
          <a:p>
            <a:pPr marL="342900" indent="-342900" fontAlgn="base">
              <a:spcBef>
                <a:spcPts val="0"/>
              </a:spcBef>
              <a:buFont typeface="Wingdings" pitchFamily="2" charset="2"/>
              <a:buChar char="§"/>
            </a:pPr>
            <a:r>
              <a:rPr lang="en-US" dirty="0"/>
              <a:t>Tag entity</a:t>
            </a:r>
          </a:p>
          <a:p>
            <a:pPr fontAlgn="base">
              <a:spcBef>
                <a:spcPts val="0"/>
              </a:spcBef>
            </a:pPr>
            <a:endParaRPr lang="en-US" dirty="0"/>
          </a:p>
          <a:p>
            <a:pPr fontAlgn="base">
              <a:spcBef>
                <a:spcPts val="0"/>
              </a:spcBef>
            </a:pPr>
            <a:r>
              <a:rPr lang="en-US" dirty="0"/>
              <a:t>It is possible to see or extract (csv) based on:​</a:t>
            </a:r>
            <a:endParaRPr lang="en-US" dirty="0">
              <a:cs typeface="Arial"/>
            </a:endParaRPr>
          </a:p>
          <a:p>
            <a:pPr marL="342900" indent="-342900" fontAlgn="base">
              <a:spcBef>
                <a:spcPts val="0"/>
              </a:spcBef>
              <a:buFont typeface="Wingdings" pitchFamily="2" charset="2"/>
              <a:buChar char="§"/>
            </a:pPr>
            <a:r>
              <a:rPr lang="en-US" dirty="0"/>
              <a:t>A specific period​</a:t>
            </a:r>
            <a:endParaRPr lang="en-US" dirty="0">
              <a:cs typeface="Arial"/>
            </a:endParaRPr>
          </a:p>
          <a:p>
            <a:pPr marL="342900" indent="-342900" fontAlgn="base">
              <a:spcBef>
                <a:spcPts val="0"/>
              </a:spcBef>
              <a:buFont typeface="Wingdings" pitchFamily="2" charset="2"/>
              <a:buChar char="§"/>
            </a:pPr>
            <a:r>
              <a:rPr lang="en-US" dirty="0"/>
              <a:t>Matching strictness</a:t>
            </a:r>
            <a:endParaRPr lang="en-US" dirty="0">
              <a:cs typeface="Arial"/>
            </a:endParaRPr>
          </a:p>
          <a:p>
            <a:pPr marL="342900" indent="-342900" fontAlgn="base">
              <a:spcBef>
                <a:spcPts val="0"/>
              </a:spcBef>
              <a:buFont typeface="Wingdings" pitchFamily="2" charset="2"/>
              <a:buChar char="§"/>
            </a:pPr>
            <a:r>
              <a:rPr lang="en-US" dirty="0"/>
              <a:t>Language</a:t>
            </a:r>
            <a:endParaRPr lang="en-US" dirty="0">
              <a:cs typeface="Arial"/>
            </a:endParaRPr>
          </a:p>
          <a:p>
            <a:pPr marL="342900" indent="-342900" fontAlgn="base">
              <a:spcBef>
                <a:spcPts val="0"/>
              </a:spcBef>
              <a:buFont typeface="Wingdings" pitchFamily="2" charset="2"/>
              <a:buChar char="§"/>
            </a:pPr>
            <a:r>
              <a:rPr lang="en-US" dirty="0"/>
              <a:t>One or many intents</a:t>
            </a:r>
            <a:endParaRPr lang="en-US" dirty="0">
              <a:cs typeface="Arial"/>
            </a:endParaRPr>
          </a:p>
          <a:p>
            <a:pPr fontAlgn="base">
              <a:spcBef>
                <a:spcPts val="0"/>
              </a:spcBef>
            </a:pPr>
            <a:r>
              <a:rPr lang="en-US" dirty="0"/>
              <a:t>​</a:t>
            </a:r>
            <a:endParaRPr lang="en-US" dirty="0">
              <a:cs typeface="Arial"/>
            </a:endParaRPr>
          </a:p>
          <a:p>
            <a:pPr fontAlgn="base">
              <a:spcBef>
                <a:spcPts val="0"/>
              </a:spcBef>
            </a:pPr>
            <a:r>
              <a:rPr lang="en-US" dirty="0"/>
              <a:t>Combining filters is possible</a:t>
            </a:r>
            <a:endParaRPr lang="en-US" dirty="0">
              <a:cs typeface="Arial"/>
            </a:endParaRPr>
          </a:p>
        </p:txBody>
      </p:sp>
      <p:pic>
        <p:nvPicPr>
          <p:cNvPr id="2" name="Image 1">
            <a:extLst>
              <a:ext uri="{FF2B5EF4-FFF2-40B4-BE49-F238E27FC236}">
                <a16:creationId xmlns:a16="http://schemas.microsoft.com/office/drawing/2014/main" id="{10658180-1B8A-0E48-81BA-ACE93899948E}"/>
              </a:ext>
            </a:extLst>
          </p:cNvPr>
          <p:cNvPicPr>
            <a:picLocks noChangeAspect="1"/>
          </p:cNvPicPr>
          <p:nvPr/>
        </p:nvPicPr>
        <p:blipFill>
          <a:blip r:embed="rId2"/>
          <a:stretch>
            <a:fillRect/>
          </a:stretch>
        </p:blipFill>
        <p:spPr>
          <a:xfrm>
            <a:off x="4630616" y="1242509"/>
            <a:ext cx="6386431" cy="4806597"/>
          </a:xfrm>
          <a:prstGeom prst="rect">
            <a:avLst/>
          </a:prstGeom>
        </p:spPr>
      </p:pic>
    </p:spTree>
    <p:extLst>
      <p:ext uri="{BB962C8B-B14F-4D97-AF65-F5344CB8AC3E}">
        <p14:creationId xmlns:p14="http://schemas.microsoft.com/office/powerpoint/2010/main" val="619125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BBEFDC45-A83B-2346-9B60-4C88876E357F}"/>
              </a:ext>
            </a:extLst>
          </p:cNvPr>
          <p:cNvSpPr txBox="1">
            <a:spLocks/>
          </p:cNvSpPr>
          <p:nvPr/>
        </p:nvSpPr>
        <p:spPr bwMode="black">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a:ln>
                  <a:noFill/>
                </a:ln>
                <a:solidFill>
                  <a:srgbClr val="000000"/>
                </a:solidFill>
                <a:effectLst/>
                <a:uLnTx/>
                <a:uFillTx/>
                <a:latin typeface="Arial"/>
                <a:ea typeface="+mj-ea"/>
                <a:cs typeface="+mj-cs"/>
              </a:rPr>
              <a:t>Bot monitoring </a:t>
            </a:r>
            <a:r>
              <a:rPr lang="en-US" b="0">
                <a:solidFill>
                  <a:srgbClr val="000000"/>
                </a:solidFill>
                <a:latin typeface="Arial"/>
              </a:rPr>
              <a:t>– </a:t>
            </a:r>
            <a:r>
              <a:rPr kumimoji="0" lang="en-US" sz="2400" b="0" i="0" u="none" strike="noStrike" kern="1200" cap="none" spc="0" normalizeH="0" baseline="0">
                <a:ln>
                  <a:noFill/>
                </a:ln>
                <a:solidFill>
                  <a:srgbClr val="000000"/>
                </a:solidFill>
                <a:effectLst/>
                <a:uLnTx/>
                <a:uFillTx/>
                <a:latin typeface="Arial"/>
                <a:ea typeface="+mj-ea"/>
                <a:cs typeface="+mj-cs"/>
              </a:rPr>
              <a:t>Usage analytics</a:t>
            </a:r>
          </a:p>
        </p:txBody>
      </p:sp>
      <p:sp>
        <p:nvSpPr>
          <p:cNvPr id="20" name="Text Placeholder 1">
            <a:extLst>
              <a:ext uri="{FF2B5EF4-FFF2-40B4-BE49-F238E27FC236}">
                <a16:creationId xmlns:a16="http://schemas.microsoft.com/office/drawing/2014/main" id="{56266E08-4AE5-D74B-AD1C-63DBC70CE920}"/>
              </a:ext>
            </a:extLst>
          </p:cNvPr>
          <p:cNvSpPr>
            <a:spLocks noGrp="1"/>
          </p:cNvSpPr>
          <p:nvPr>
            <p:ph type="body" sz="quarter" idx="10"/>
          </p:nvPr>
        </p:nvSpPr>
        <p:spPr>
          <a:xfrm>
            <a:off x="141952" y="1717659"/>
            <a:ext cx="3915599" cy="3247292"/>
          </a:xfrm>
        </p:spPr>
        <p:txBody>
          <a:bodyPr vert="horz" lIns="0" tIns="0" rIns="0" bIns="0" rtlCol="0" anchor="t">
            <a:normAutofit/>
          </a:bodyPr>
          <a:lstStyle/>
          <a:p>
            <a:r>
              <a:rPr lang="en-US" sz="1800" dirty="0">
                <a:cs typeface="Arial"/>
              </a:rPr>
              <a:t>Usage Metrics allows you to follow:</a:t>
            </a:r>
          </a:p>
          <a:p>
            <a:pPr marL="285750" indent="-285750">
              <a:buFont typeface="Wingdings" pitchFamily="2" charset="2"/>
              <a:buChar char="§"/>
            </a:pPr>
            <a:r>
              <a:rPr lang="en-US" sz="1800" dirty="0">
                <a:cs typeface="Arial"/>
              </a:rPr>
              <a:t>Number of users and conversations</a:t>
            </a:r>
          </a:p>
          <a:p>
            <a:pPr marL="285750" indent="-285750">
              <a:buFont typeface="Wingdings" pitchFamily="2" charset="2"/>
              <a:buChar char="§"/>
            </a:pPr>
            <a:r>
              <a:rPr lang="en-US" sz="1800" dirty="0">
                <a:cs typeface="Arial"/>
              </a:rPr>
              <a:t>Popular skills / intents / entities</a:t>
            </a:r>
          </a:p>
          <a:p>
            <a:pPr marL="285750" indent="-285750">
              <a:buFont typeface="Wingdings" pitchFamily="2" charset="2"/>
              <a:buChar char="§"/>
            </a:pPr>
            <a:r>
              <a:rPr lang="en-US" sz="1800" dirty="0">
                <a:cs typeface="Arial"/>
              </a:rPr>
              <a:t>Skills / intents / entities usage</a:t>
            </a:r>
          </a:p>
          <a:p>
            <a:r>
              <a:rPr lang="en-US" sz="1800" dirty="0">
                <a:cs typeface="Arial"/>
              </a:rPr>
              <a:t>-&gt; based on a specific period if needed</a:t>
            </a:r>
          </a:p>
        </p:txBody>
      </p:sp>
      <p:pic>
        <p:nvPicPr>
          <p:cNvPr id="3" name="Image 2">
            <a:extLst>
              <a:ext uri="{FF2B5EF4-FFF2-40B4-BE49-F238E27FC236}">
                <a16:creationId xmlns:a16="http://schemas.microsoft.com/office/drawing/2014/main" id="{1FFE8EF9-04A3-234B-8348-99549C95F890}"/>
              </a:ext>
            </a:extLst>
          </p:cNvPr>
          <p:cNvPicPr>
            <a:picLocks noChangeAspect="1"/>
          </p:cNvPicPr>
          <p:nvPr/>
        </p:nvPicPr>
        <p:blipFill>
          <a:blip r:embed="rId2"/>
          <a:stretch>
            <a:fillRect/>
          </a:stretch>
        </p:blipFill>
        <p:spPr>
          <a:xfrm>
            <a:off x="4057551" y="1491674"/>
            <a:ext cx="7591791" cy="4797267"/>
          </a:xfrm>
          <a:prstGeom prst="rect">
            <a:avLst/>
          </a:prstGeom>
        </p:spPr>
      </p:pic>
    </p:spTree>
    <p:extLst>
      <p:ext uri="{BB962C8B-B14F-4D97-AF65-F5344CB8AC3E}">
        <p14:creationId xmlns:p14="http://schemas.microsoft.com/office/powerpoint/2010/main" val="3759999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Divider </a:t>
            </a:r>
            <a:r>
              <a:rPr lang="en-US" dirty="0">
                <a:solidFill>
                  <a:schemeClr val="accent1"/>
                </a:solidFill>
              </a:rPr>
              <a:t>page</a:t>
            </a:r>
            <a:endParaRPr lang="en-US" dirty="0"/>
          </a:p>
        </p:txBody>
      </p:sp>
      <p:pic>
        <p:nvPicPr>
          <p:cNvPr id="7" name="Divider Image Placeholder">
            <a:extLst>
              <a:ext uri="{FF2B5EF4-FFF2-40B4-BE49-F238E27FC236}">
                <a16:creationId xmlns:a16="http://schemas.microsoft.com/office/drawing/2014/main" id="{3FEADB84-4FA8-4F63-8117-D5AD2F9BF195}"/>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1693693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3602749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2992388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bwMode="gray"/>
        <p:txBody>
          <a:bodyPr/>
          <a:lstStyle/>
          <a:p>
            <a:r>
              <a:rPr lang="en-US" dirty="0"/>
              <a:t>Insert page title (sentence case)</a:t>
            </a:r>
          </a:p>
        </p:txBody>
      </p:sp>
      <p:grpSp>
        <p:nvGrpSpPr>
          <p:cNvPr id="9" name="Group 8">
            <a:extLst>
              <a:ext uri="{FF2B5EF4-FFF2-40B4-BE49-F238E27FC236}">
                <a16:creationId xmlns:a16="http://schemas.microsoft.com/office/drawing/2014/main" id="{5BF28123-76F7-49B1-8B0B-20245CD7853F}"/>
              </a:ext>
            </a:extLst>
          </p:cNvPr>
          <p:cNvGrpSpPr/>
          <p:nvPr/>
        </p:nvGrpSpPr>
        <p:grpSpPr>
          <a:xfrm>
            <a:off x="2626973" y="1620000"/>
            <a:ext cx="3118507" cy="3874789"/>
            <a:chOff x="2626973" y="1620000"/>
            <a:chExt cx="3118507" cy="3874789"/>
          </a:xfrm>
        </p:grpSpPr>
        <p:sp>
          <p:nvSpPr>
            <p:cNvPr id="5" name="Information to list level button" descr="Description of the list level funcionality while working with text placeholders" title="Description list level buttons"/>
            <p:cNvSpPr/>
            <p:nvPr/>
          </p:nvSpPr>
          <p:spPr bwMode="gray">
            <a:xfrm>
              <a:off x="2626973" y="1620000"/>
              <a:ext cx="3118507" cy="3874789"/>
            </a:xfrm>
            <a:prstGeom prst="roundRect">
              <a:avLst>
                <a:gd name="adj" fmla="val 5631"/>
              </a:avLst>
            </a:prstGeom>
            <a:solidFill>
              <a:srgbClr val="FFFF00"/>
            </a:solidFill>
            <a:ln w="6350" algn="ctr">
              <a:noFill/>
              <a:miter lim="800000"/>
              <a:headEnd/>
              <a:tailEnd/>
            </a:ln>
          </p:spPr>
          <p:txBody>
            <a:bodyPr lIns="90000" tIns="72000" rIns="90000" bIns="72000" rtlCol="0" anchor="t" anchorCtr="0"/>
            <a:lstStyle/>
            <a:p>
              <a:pPr>
                <a:spcBef>
                  <a:spcPts val="600"/>
                </a:spcBef>
                <a:buClr>
                  <a:schemeClr val="accent1"/>
                </a:buClr>
                <a:buSzPct val="80000"/>
                <a:defRPr/>
              </a:pPr>
              <a:r>
                <a:rPr lang="en-US" sz="1000" b="1" kern="0" dirty="0">
                  <a:ea typeface="Arial Unicode MS" pitchFamily="34" charset="-128"/>
                  <a:cs typeface="Arial Unicode MS" pitchFamily="34" charset="-128"/>
                  <a:sym typeface="Arial"/>
                </a:rPr>
                <a:t>NOTE: </a:t>
              </a:r>
              <a:r>
                <a:rPr lang="en-US" sz="1000" kern="0" dirty="0">
                  <a:ea typeface="Arial Unicode MS" pitchFamily="34" charset="-128"/>
                  <a:cs typeface="Arial Unicode MS" pitchFamily="34" charset="-128"/>
                  <a:sym typeface="Arial"/>
                </a:rPr>
                <a:t>Delete the yellow stickers when finished.</a:t>
              </a:r>
            </a:p>
            <a:p>
              <a:pPr>
                <a:spcBef>
                  <a:spcPts val="600"/>
                </a:spcBef>
                <a:buClr>
                  <a:schemeClr val="accent1"/>
                </a:buClr>
                <a:buSzPct val="80000"/>
                <a:defRPr/>
              </a:pPr>
              <a:r>
                <a:rPr lang="en-US" sz="1000" dirty="0"/>
                <a:t>The text placeholders have different, preformatted text levels. Each level has different formatting </a:t>
              </a:r>
              <a:br>
                <a:rPr lang="en-US" sz="1000" dirty="0"/>
              </a:br>
              <a:r>
                <a:rPr lang="en-US" sz="1000" dirty="0"/>
                <a:t>(font size, indent, bullet).</a:t>
              </a:r>
            </a:p>
            <a:p>
              <a:pPr>
                <a:spcBef>
                  <a:spcPts val="600"/>
                </a:spcBef>
                <a:buClr>
                  <a:schemeClr val="accent1"/>
                </a:buClr>
                <a:buSzPct val="80000"/>
                <a:defRPr/>
              </a:pPr>
              <a:r>
                <a:rPr lang="en-US" sz="1000" dirty="0"/>
                <a:t>To jump between the preformatted text levels, use the </a:t>
              </a:r>
              <a:r>
                <a:rPr lang="en-US" sz="1000" i="1" dirty="0"/>
                <a:t>Increase</a:t>
              </a:r>
              <a:r>
                <a:rPr lang="en-US" sz="1000" dirty="0"/>
                <a:t> </a:t>
              </a:r>
              <a:r>
                <a:rPr lang="en-US" sz="1000" i="1" dirty="0"/>
                <a:t>List Level </a:t>
              </a:r>
              <a:r>
                <a:rPr lang="en-US" sz="1000" dirty="0"/>
                <a:t>and </a:t>
              </a:r>
              <a:r>
                <a:rPr lang="en-US" sz="1000" i="1" dirty="0"/>
                <a:t>Decrease</a:t>
              </a:r>
              <a:r>
                <a:rPr lang="en-US" sz="1000" dirty="0"/>
                <a:t> </a:t>
              </a:r>
              <a:r>
                <a:rPr lang="en-US" sz="1000" i="1" dirty="0"/>
                <a:t>List Level </a:t>
              </a:r>
              <a:r>
                <a:rPr lang="en-US" sz="1000" dirty="0"/>
                <a:t>buttons in the </a:t>
              </a:r>
              <a:r>
                <a:rPr lang="en-US" sz="1000" i="1" dirty="0"/>
                <a:t>Paragraph</a:t>
              </a:r>
              <a:r>
                <a:rPr lang="en-US" sz="1000" dirty="0"/>
                <a:t> toolbar.</a:t>
              </a:r>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marL="136525" indent="-136525">
                <a:spcBef>
                  <a:spcPts val="1200"/>
                </a:spcBef>
                <a:buClr>
                  <a:schemeClr val="tx1"/>
                </a:buClr>
                <a:buSzPct val="100000"/>
                <a:buFont typeface="Arial" panose="020B0604020202020204" pitchFamily="34" charset="0"/>
                <a:buChar char="•"/>
                <a:defRPr/>
              </a:pPr>
              <a:r>
                <a:rPr lang="en-US" sz="1000" dirty="0"/>
                <a:t>Type your text in the placeholder.</a:t>
              </a:r>
            </a:p>
            <a:p>
              <a:pPr marL="136525" indent="-136525">
                <a:spcBef>
                  <a:spcPts val="600"/>
                </a:spcBef>
                <a:buClr>
                  <a:schemeClr val="tx1"/>
                </a:buClr>
                <a:buSzPct val="100000"/>
                <a:buFont typeface="Arial" panose="020B0604020202020204" pitchFamily="34" charset="0"/>
                <a:buChar char="•"/>
                <a:defRPr/>
              </a:pPr>
              <a:r>
                <a:rPr lang="en-US" sz="1000" dirty="0"/>
                <a:t>Click </a:t>
              </a:r>
              <a:r>
                <a:rPr lang="en-US" sz="1000" i="1" dirty="0"/>
                <a:t>the Increase List Level </a:t>
              </a:r>
              <a:r>
                <a:rPr lang="en-US" sz="1000" dirty="0"/>
                <a:t>button in the </a:t>
              </a:r>
              <a:r>
                <a:rPr lang="en-US" sz="1000" i="1" dirty="0"/>
                <a:t>Paragraph</a:t>
              </a:r>
              <a:r>
                <a:rPr lang="en-US" sz="1000" dirty="0"/>
                <a:t> toolbar to go to the next level.</a:t>
              </a:r>
            </a:p>
            <a:p>
              <a:pPr marL="136525" indent="-136525">
                <a:spcBef>
                  <a:spcPts val="600"/>
                </a:spcBef>
                <a:buClr>
                  <a:schemeClr val="tx1"/>
                </a:buClr>
                <a:buSzPct val="100000"/>
                <a:buFont typeface="Arial" panose="020B0604020202020204" pitchFamily="34" charset="0"/>
                <a:buChar char="•"/>
                <a:defRPr/>
              </a:pPr>
              <a:r>
                <a:rPr lang="en-US" sz="1000" dirty="0"/>
                <a:t>If you need a bullet list, choose level 2. </a:t>
              </a:r>
            </a:p>
            <a:p>
              <a:pPr marL="0" indent="0">
                <a:spcBef>
                  <a:spcPts val="600"/>
                </a:spcBef>
                <a:buClr>
                  <a:schemeClr val="bg1"/>
                </a:buClr>
                <a:buSzPct val="100000"/>
                <a:buFont typeface="Arial" panose="020B0604020202020204" pitchFamily="34" charset="0"/>
                <a:buNone/>
                <a:defRPr/>
              </a:pPr>
              <a:r>
                <a:rPr lang="en-US" sz="1000" dirty="0"/>
                <a:t>Avoid working with spaces, other bullets, or bullets in the wrong level. Only when you use the right levels it is possible to reset the slide layout.</a:t>
              </a:r>
            </a:p>
          </p:txBody>
        </p:sp>
        <p:pic>
          <p:nvPicPr>
            <p:cNvPr id="6" name="List level button" descr="Screenshot list level buttons" title="Screenshot list level buttons"/>
            <p:cNvPicPr>
              <a:picLocks noChangeAspect="1"/>
            </p:cNvPicPr>
            <p:nvPr/>
          </p:nvPicPr>
          <p:blipFill rotWithShape="1">
            <a:blip r:embed="rId2"/>
            <a:srcRect l="1094"/>
            <a:stretch/>
          </p:blipFill>
          <p:spPr bwMode="gray">
            <a:xfrm>
              <a:off x="2790065" y="3002260"/>
              <a:ext cx="2826492" cy="901766"/>
            </a:xfrm>
            <a:prstGeom prst="rect">
              <a:avLst/>
            </a:prstGeom>
          </p:spPr>
        </p:pic>
        <p:sp>
          <p:nvSpPr>
            <p:cNvPr id="7" name="Highlight list level button" descr="Rectangle for highliting list level buttons " title="Rectangle"/>
            <p:cNvSpPr/>
            <p:nvPr/>
          </p:nvSpPr>
          <p:spPr bwMode="gray">
            <a:xfrm>
              <a:off x="3415863" y="3053531"/>
              <a:ext cx="543560" cy="311592"/>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886438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a:extLst>
              <a:ext uri="{FF2B5EF4-FFF2-40B4-BE49-F238E27FC236}">
                <a16:creationId xmlns:a16="http://schemas.microsoft.com/office/drawing/2014/main" id="{FD8B0406-B42D-4E48-A077-1006CEECE8B8}"/>
              </a:ext>
            </a:extLst>
          </p:cNvPr>
          <p:cNvSpPr>
            <a:spLocks noGrp="1"/>
          </p:cNvSpPr>
          <p:nvPr>
            <p:ph type="body" sz="quarter" idx="10"/>
          </p:nvPr>
        </p:nvSpPr>
        <p:spPr/>
        <p:txBody>
          <a:bodyPr/>
          <a:lstStyle/>
          <a:p>
            <a:pPr lvl="0"/>
            <a:r>
              <a:rPr lang="en-US" dirty="0"/>
              <a:t>First level</a:t>
            </a:r>
          </a:p>
          <a:p>
            <a:pPr lvl="1"/>
            <a:r>
              <a:rPr lang="en-US" dirty="0"/>
              <a:t>Second level</a:t>
            </a:r>
          </a:p>
          <a:p>
            <a:pPr lvl="2"/>
            <a:r>
              <a:rPr lang="en-US" dirty="0"/>
              <a:t>Third level</a:t>
            </a:r>
          </a:p>
        </p:txBody>
      </p:sp>
      <p:sp>
        <p:nvSpPr>
          <p:cNvPr id="3" name="Title">
            <a:extLst>
              <a:ext uri="{FF2B5EF4-FFF2-40B4-BE49-F238E27FC236}">
                <a16:creationId xmlns:a16="http://schemas.microsoft.com/office/drawing/2014/main" id="{D36C6BFD-B684-44BB-8F4D-37456D097F1B}"/>
              </a:ext>
            </a:extLst>
          </p:cNvPr>
          <p:cNvSpPr>
            <a:spLocks noGrp="1"/>
          </p:cNvSpPr>
          <p:nvPr>
            <p:ph type="title"/>
          </p:nvPr>
        </p:nvSpPr>
        <p:spPr/>
        <p:txBody>
          <a:bodyPr/>
          <a:lstStyle/>
          <a:p>
            <a:r>
              <a:rPr lang="en-US" dirty="0"/>
              <a:t>Insert page title (sentence case)</a:t>
            </a:r>
          </a:p>
        </p:txBody>
      </p:sp>
    </p:spTree>
    <p:extLst>
      <p:ext uri="{BB962C8B-B14F-4D97-AF65-F5344CB8AC3E}">
        <p14:creationId xmlns:p14="http://schemas.microsoft.com/office/powerpoint/2010/main" val="4007524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bwMode="gray">
          <a:xfrm>
            <a:off x="504001" y="504000"/>
            <a:ext cx="11186476" cy="646331"/>
          </a:xfrm>
        </p:spPr>
        <p:txBody>
          <a:bodyPr/>
          <a:lstStyle/>
          <a:p>
            <a:r>
              <a:rPr lang="en-US" dirty="0"/>
              <a:t>Insert page title (sentence case)</a:t>
            </a:r>
            <a:br>
              <a:rPr lang="en-US" dirty="0"/>
            </a:br>
            <a:r>
              <a:rPr lang="en-US" sz="1800" b="0" dirty="0" err="1"/>
              <a:t>Subheadline</a:t>
            </a:r>
            <a:endParaRPr lang="en-US" b="0" dirty="0"/>
          </a:p>
        </p:txBody>
      </p:sp>
    </p:spTree>
    <p:extLst>
      <p:ext uri="{BB962C8B-B14F-4D97-AF65-F5344CB8AC3E}">
        <p14:creationId xmlns:p14="http://schemas.microsoft.com/office/powerpoint/2010/main" val="1196408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lstStyle/>
          <a:p>
            <a:pPr lvl="0"/>
            <a:r>
              <a:rPr lang="en-US" dirty="0"/>
              <a:t>“Quote goes here and here </a:t>
            </a:r>
            <a:r>
              <a:rPr lang="en-US" dirty="0">
                <a:solidFill>
                  <a:schemeClr val="accent1"/>
                </a:solidFill>
              </a:rPr>
              <a:t>and here</a:t>
            </a:r>
            <a:r>
              <a:rPr lang="en-US" dirty="0"/>
              <a:t>.”</a:t>
            </a:r>
          </a:p>
          <a:p>
            <a:pPr lvl="1"/>
            <a:r>
              <a:rPr lang="en-US" dirty="0"/>
              <a:t>Source</a:t>
            </a:r>
          </a:p>
        </p:txBody>
      </p:sp>
    </p:spTree>
    <p:extLst>
      <p:ext uri="{BB962C8B-B14F-4D97-AF65-F5344CB8AC3E}">
        <p14:creationId xmlns:p14="http://schemas.microsoft.com/office/powerpoint/2010/main" val="329564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Speaker’s Name, SAP</a:t>
            </a:r>
          </a:p>
          <a:p>
            <a:pPr lvl="0"/>
            <a:r>
              <a:rPr lang="en-US" dirty="0"/>
              <a:t>Month 00, 2019</a:t>
            </a:r>
          </a:p>
        </p:txBody>
      </p:sp>
      <p:sp>
        <p:nvSpPr>
          <p:cNvPr id="8" name="Presentation Title"/>
          <p:cNvSpPr>
            <a:spLocks noGrp="1"/>
          </p:cNvSpPr>
          <p:nvPr>
            <p:ph type="title"/>
          </p:nvPr>
        </p:nvSpPr>
        <p:spPr bwMode="gray">
          <a:xfrm>
            <a:off x="288000" y="4024430"/>
            <a:ext cx="10899174" cy="997196"/>
          </a:xfrm>
        </p:spPr>
        <p:txBody>
          <a:bodyPr/>
          <a:lstStyle/>
          <a:p>
            <a:r>
              <a:rPr lang="en-US" dirty="0"/>
              <a:t>Title Goes Here</a:t>
            </a:r>
            <a:br>
              <a:rPr lang="en-US" dirty="0"/>
            </a:br>
            <a:r>
              <a:rPr lang="en-US" dirty="0">
                <a:solidFill>
                  <a:schemeClr val="accent1"/>
                </a:solidFill>
              </a:rPr>
              <a:t>and Here and Here</a:t>
            </a:r>
            <a:endParaRPr lang="de-DE" dirty="0">
              <a:solidFill>
                <a:schemeClr val="accent1"/>
              </a:solidFill>
            </a:endParaRPr>
          </a:p>
        </p:txBody>
      </p:sp>
      <p:pic>
        <p:nvPicPr>
          <p:cNvPr id="17" name="Illustration" descr="Example of an illustration" title="Illustration for title slide">
            <a:extLst>
              <a:ext uri="{FF2B5EF4-FFF2-40B4-BE49-F238E27FC236}">
                <a16:creationId xmlns:a16="http://schemas.microsoft.com/office/drawing/2014/main" id="{FD14F36E-07D2-4603-8052-37711C0D346D}"/>
              </a:ext>
            </a:extLst>
          </p:cNvPr>
          <p:cNvPicPr>
            <a:picLocks noGrp="1" noChangeAspect="1"/>
          </p:cNvPicPr>
          <p:nvPr>
            <p:ph type="pic" sz="quarter" idx="12"/>
          </p:nvPr>
        </p:nvPicPr>
        <p:blipFill>
          <a:blip r:embed="rId3"/>
          <a:srcRect t="3112" b="3112"/>
          <a:stretch>
            <a:fillRect/>
          </a:stretch>
        </p:blipFill>
        <p:spPr bwMode="gray"/>
      </p:pic>
      <p:sp>
        <p:nvSpPr>
          <p:cNvPr id="18" name="Placeholder Partner logo">
            <a:extLst>
              <a:ext uri="{FF2B5EF4-FFF2-40B4-BE49-F238E27FC236}">
                <a16:creationId xmlns:a16="http://schemas.microsoft.com/office/drawing/2014/main" id="{D3ABB6C8-A64D-4D01-85F8-8972413CA8E5}"/>
              </a:ext>
            </a:extLst>
          </p:cNvPr>
          <p:cNvSpPr/>
          <p:nvPr/>
        </p:nvSpPr>
        <p:spPr bwMode="gray">
          <a:xfrm>
            <a:off x="288000" y="6174872"/>
            <a:ext cx="944661"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Tree>
    <p:extLst>
      <p:ext uri="{BB962C8B-B14F-4D97-AF65-F5344CB8AC3E}">
        <p14:creationId xmlns:p14="http://schemas.microsoft.com/office/powerpoint/2010/main" val="3395721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lstStyle/>
          <a:p>
            <a:pPr lvl="0"/>
            <a:r>
              <a:rPr lang="en-US" dirty="0"/>
              <a:t>“Quote goes here and here </a:t>
            </a:r>
            <a:r>
              <a:rPr lang="en-US" dirty="0">
                <a:solidFill>
                  <a:schemeClr val="accent1"/>
                </a:solidFill>
              </a:rPr>
              <a:t>and here</a:t>
            </a:r>
            <a:r>
              <a:rPr lang="en-US" dirty="0"/>
              <a:t>.”</a:t>
            </a:r>
          </a:p>
          <a:p>
            <a:pPr lvl="1"/>
            <a:r>
              <a:rPr lang="en-US" dirty="0"/>
              <a:t>Source</a:t>
            </a:r>
          </a:p>
        </p:txBody>
      </p:sp>
    </p:spTree>
    <p:extLst>
      <p:ext uri="{BB962C8B-B14F-4D97-AF65-F5344CB8AC3E}">
        <p14:creationId xmlns:p14="http://schemas.microsoft.com/office/powerpoint/2010/main" val="2010228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descr="Placeholder for an image" title="Image placeholder content slide"/>
          <p:cNvSpPr>
            <a:spLocks noGrp="1"/>
          </p:cNvSpPr>
          <p:nvPr>
            <p:ph type="pic" sz="quarter" idx="10"/>
          </p:nvPr>
        </p:nvSpPr>
        <p:spPr bwMode="gray"/>
      </p:sp>
      <p:sp>
        <p:nvSpPr>
          <p:cNvPr id="4" name="Text Placeholder"/>
          <p:cNvSpPr>
            <a:spLocks noGrp="1"/>
          </p:cNvSpPr>
          <p:nvPr>
            <p:ph type="body" sz="quarter" idx="11"/>
          </p:nvPr>
        </p:nvSpPr>
        <p:spPr bwMode="gray"/>
        <p:txBody>
          <a:bodyPr/>
          <a:lstStyle/>
          <a:p>
            <a:pPr lvl="0"/>
            <a:r>
              <a:rPr lang="en-US" dirty="0"/>
              <a:t>First level</a:t>
            </a:r>
          </a:p>
          <a:p>
            <a:pPr lvl="1"/>
            <a:r>
              <a:rPr lang="en-US" dirty="0"/>
              <a:t>Second level</a:t>
            </a:r>
          </a:p>
          <a:p>
            <a:pPr lvl="2"/>
            <a:r>
              <a:rPr lang="en-US" dirty="0"/>
              <a:t>Third level</a:t>
            </a:r>
          </a:p>
        </p:txBod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2468716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descr="Placeholder for an image" title="Image placeholder content slide"/>
          <p:cNvSpPr>
            <a:spLocks noGrp="1"/>
          </p:cNvSpPr>
          <p:nvPr>
            <p:ph type="pic" sz="quarter" idx="10"/>
          </p:nvPr>
        </p:nvSpPr>
        <p:spPr bwMode="gray"/>
      </p:sp>
      <p:sp>
        <p:nvSpPr>
          <p:cNvPr id="4" name="Text Placeholder"/>
          <p:cNvSpPr>
            <a:spLocks noGrp="1"/>
          </p:cNvSpPr>
          <p:nvPr>
            <p:ph type="body" sz="quarter" idx="11"/>
          </p:nvPr>
        </p:nvSpPr>
        <p:spPr bwMode="gray"/>
        <p:txBody>
          <a:bodyPr/>
          <a:lstStyle/>
          <a:p>
            <a:pPr lvl="0"/>
            <a:r>
              <a:rPr lang="en-US"/>
              <a:t>First level</a:t>
            </a:r>
          </a:p>
          <a:p>
            <a:pPr lvl="1"/>
            <a:r>
              <a:rPr lang="en-US"/>
              <a:t>Second level</a:t>
            </a:r>
          </a:p>
          <a:p>
            <a:pPr lvl="2"/>
            <a:r>
              <a:rPr lang="en-US"/>
              <a:t>Third level</a:t>
            </a:r>
            <a:endParaRPr lang="en-US" dirty="0"/>
          </a:p>
        </p:txBod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4154867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descr="Image Placeholder" title="Image Placeholder"/>
          <p:cNvSpPr>
            <a:spLocks noGrp="1"/>
          </p:cNvSpPr>
          <p:nvPr>
            <p:ph type="pic" sz="quarter" idx="10"/>
          </p:nvPr>
        </p:nvSpPr>
        <p:spPr bwMode="gray"/>
      </p:sp>
    </p:spTree>
    <p:extLst>
      <p:ext uri="{BB962C8B-B14F-4D97-AF65-F5344CB8AC3E}">
        <p14:creationId xmlns:p14="http://schemas.microsoft.com/office/powerpoint/2010/main" val="1840057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column 2"/>
          <p:cNvSpPr>
            <a:spLocks noGrp="1"/>
          </p:cNvSpPr>
          <p:nvPr>
            <p:ph type="body" sz="quarter" idx="11"/>
          </p:nvPr>
        </p:nvSpPr>
        <p:spPr bwMode="gray"/>
        <p:txBody>
          <a:bodyPr/>
          <a:lstStyle/>
          <a:p>
            <a:pPr lvl="0"/>
            <a:r>
              <a:rPr lang="en-US"/>
              <a:t>First level</a:t>
            </a:r>
          </a:p>
          <a:p>
            <a:pPr lvl="1"/>
            <a:r>
              <a:rPr lang="en-US"/>
              <a:t>Second level</a:t>
            </a:r>
          </a:p>
          <a:p>
            <a:pPr lvl="2"/>
            <a:r>
              <a:rPr lang="en-US"/>
              <a:t>Third level</a:t>
            </a:r>
            <a:endParaRPr lang="en-US" dirty="0"/>
          </a:p>
        </p:txBody>
      </p:sp>
      <p:sp>
        <p:nvSpPr>
          <p:cNvPr id="8" name="Text Placeholder column 1"/>
          <p:cNvSpPr>
            <a:spLocks noGrp="1"/>
          </p:cNvSpPr>
          <p:nvPr>
            <p:ph type="body" sz="quarter" idx="10"/>
          </p:nvPr>
        </p:nvSpPr>
        <p:spPr bwMode="gray"/>
        <p:txBody>
          <a:bodyPr/>
          <a:lstStyle/>
          <a:p>
            <a:pPr lvl="0"/>
            <a:r>
              <a:rPr lang="en-US"/>
              <a:t>First level</a:t>
            </a:r>
          </a:p>
          <a:p>
            <a:pPr lvl="1"/>
            <a:r>
              <a:rPr lang="en-US"/>
              <a:t>Second level</a:t>
            </a:r>
          </a:p>
          <a:p>
            <a:pPr lvl="2"/>
            <a:r>
              <a:rPr lang="en-US"/>
              <a:t>Third level</a:t>
            </a:r>
            <a:endParaRPr lang="en-US" dirty="0"/>
          </a:p>
        </p:txBody>
      </p:sp>
      <p:sp>
        <p:nvSpPr>
          <p:cNvPr id="7"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85401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column 3"/>
          <p:cNvSpPr>
            <a:spLocks noGrp="1"/>
          </p:cNvSpPr>
          <p:nvPr>
            <p:ph type="body" sz="quarter" idx="13"/>
          </p:nvPr>
        </p:nvSpPr>
        <p:spPr bwMode="gray"/>
        <p:txBody>
          <a:bodyPr/>
          <a:lstStyle/>
          <a:p>
            <a:pPr lvl="0"/>
            <a:r>
              <a:rPr lang="en-US"/>
              <a:t>First level</a:t>
            </a:r>
          </a:p>
          <a:p>
            <a:pPr lvl="1"/>
            <a:r>
              <a:rPr lang="en-US"/>
              <a:t>Second level</a:t>
            </a:r>
          </a:p>
          <a:p>
            <a:pPr lvl="2"/>
            <a:r>
              <a:rPr lang="en-US"/>
              <a:t>Third level</a:t>
            </a:r>
            <a:endParaRPr lang="en-US" dirty="0"/>
          </a:p>
        </p:txBody>
      </p:sp>
      <p:sp>
        <p:nvSpPr>
          <p:cNvPr id="4" name="Text Placeholder column 2"/>
          <p:cNvSpPr>
            <a:spLocks noGrp="1"/>
          </p:cNvSpPr>
          <p:nvPr>
            <p:ph type="body" sz="quarter" idx="12"/>
          </p:nvPr>
        </p:nvSpPr>
        <p:spPr bwMode="gray"/>
        <p:txBody>
          <a:bodyPr/>
          <a:lstStyle/>
          <a:p>
            <a:pPr lvl="0"/>
            <a:r>
              <a:rPr lang="en-US"/>
              <a:t>First level</a:t>
            </a:r>
          </a:p>
          <a:p>
            <a:pPr lvl="1"/>
            <a:r>
              <a:rPr lang="en-US"/>
              <a:t>Second level</a:t>
            </a:r>
          </a:p>
          <a:p>
            <a:pPr lvl="2"/>
            <a:r>
              <a:rPr lang="en-US"/>
              <a:t>Third level</a:t>
            </a:r>
            <a:endParaRPr lang="en-US" dirty="0"/>
          </a:p>
        </p:txBody>
      </p:sp>
      <p:sp>
        <p:nvSpPr>
          <p:cNvPr id="3" name="Text Placeholder column 1"/>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94846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column 2"/>
          <p:cNvSpPr>
            <a:spLocks noGrp="1"/>
          </p:cNvSpPr>
          <p:nvPr>
            <p:ph type="body" sz="quarter" idx="13"/>
          </p:nvPr>
        </p:nvSpPr>
        <p:spPr bwMode="gray"/>
        <p:txBody>
          <a:bodyPr/>
          <a:lstStyle/>
          <a:p>
            <a:pPr lvl="0"/>
            <a:r>
              <a:rPr lang="en-US" dirty="0"/>
              <a:t>First level</a:t>
            </a:r>
          </a:p>
          <a:p>
            <a:pPr lvl="1"/>
            <a:r>
              <a:rPr lang="en-US" dirty="0"/>
              <a:t>Second level</a:t>
            </a:r>
          </a:p>
        </p:txBody>
      </p:sp>
      <p:sp>
        <p:nvSpPr>
          <p:cNvPr id="16" name="Picture Placeholder 2" descr="Image placeholder right" title="Image placeholder"/>
          <p:cNvSpPr>
            <a:spLocks noGrp="1"/>
          </p:cNvSpPr>
          <p:nvPr>
            <p:ph type="pic" sz="quarter" idx="14"/>
          </p:nvPr>
        </p:nvSpPr>
        <p:spPr bwMode="gray"/>
      </p:sp>
      <p:sp>
        <p:nvSpPr>
          <p:cNvPr id="3" name="Text Placeholder column 1"/>
          <p:cNvSpPr>
            <a:spLocks noGrp="1"/>
          </p:cNvSpPr>
          <p:nvPr>
            <p:ph type="body" sz="quarter" idx="10"/>
          </p:nvPr>
        </p:nvSpPr>
        <p:spPr bwMode="gray"/>
        <p:txBody>
          <a:bodyPr/>
          <a:lstStyle/>
          <a:p>
            <a:pPr lvl="0"/>
            <a:r>
              <a:rPr lang="en-US" dirty="0"/>
              <a:t>First level</a:t>
            </a:r>
          </a:p>
          <a:p>
            <a:pPr lvl="1"/>
            <a:r>
              <a:rPr lang="en-US" dirty="0"/>
              <a:t>Second level</a:t>
            </a:r>
          </a:p>
        </p:txBody>
      </p:sp>
      <p:sp>
        <p:nvSpPr>
          <p:cNvPr id="15" name="Picture Placeholder 1" descr="Image placeholder left" title="Image placeholde"/>
          <p:cNvSpPr>
            <a:spLocks noGrp="1"/>
          </p:cNvSpPr>
          <p:nvPr>
            <p:ph type="pic" sz="quarter" idx="12"/>
          </p:nvPr>
        </p:nvSpPr>
        <p:spPr bwMode="gray"/>
      </p:sp>
      <p:sp>
        <p:nvSpPr>
          <p:cNvPr id="8"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1504049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column 3"/>
          <p:cNvSpPr>
            <a:spLocks noGrp="1"/>
          </p:cNvSpPr>
          <p:nvPr>
            <p:ph type="body" sz="quarter" idx="13"/>
          </p:nvPr>
        </p:nvSpPr>
        <p:spPr bwMode="gray"/>
        <p:txBody>
          <a:bodyPr/>
          <a:lstStyle/>
          <a:p>
            <a:pPr lvl="0"/>
            <a:r>
              <a:rPr lang="en-US" dirty="0"/>
              <a:t>First level</a:t>
            </a:r>
          </a:p>
          <a:p>
            <a:pPr lvl="1"/>
            <a:r>
              <a:rPr lang="en-US" dirty="0"/>
              <a:t>Second level</a:t>
            </a:r>
          </a:p>
        </p:txBody>
      </p:sp>
      <p:sp>
        <p:nvSpPr>
          <p:cNvPr id="13" name="Picture Placeholder 3" descr="Image placeholder 3/3" title="Image placeholder 3/3"/>
          <p:cNvSpPr>
            <a:spLocks noGrp="1"/>
          </p:cNvSpPr>
          <p:nvPr>
            <p:ph type="pic" sz="quarter" idx="14"/>
          </p:nvPr>
        </p:nvSpPr>
        <p:spPr bwMode="gray"/>
      </p:sp>
      <p:sp>
        <p:nvSpPr>
          <p:cNvPr id="14" name="Text Placeholder column 2"/>
          <p:cNvSpPr>
            <a:spLocks noGrp="1"/>
          </p:cNvSpPr>
          <p:nvPr>
            <p:ph type="body" sz="quarter" idx="15"/>
          </p:nvPr>
        </p:nvSpPr>
        <p:spPr bwMode="gray"/>
        <p:txBody>
          <a:bodyPr/>
          <a:lstStyle/>
          <a:p>
            <a:pPr lvl="0"/>
            <a:r>
              <a:rPr lang="en-US" dirty="0"/>
              <a:t>First level</a:t>
            </a:r>
          </a:p>
          <a:p>
            <a:pPr lvl="1"/>
            <a:r>
              <a:rPr lang="en-US" dirty="0"/>
              <a:t>Second level</a:t>
            </a:r>
          </a:p>
        </p:txBody>
      </p:sp>
      <p:sp>
        <p:nvSpPr>
          <p:cNvPr id="15" name="Picture Placeholder 2" descr="Image placeholder 2/3" title="Image placeholder 2/3"/>
          <p:cNvSpPr>
            <a:spLocks noGrp="1"/>
          </p:cNvSpPr>
          <p:nvPr>
            <p:ph type="pic" sz="quarter" idx="16"/>
          </p:nvPr>
        </p:nvSpPr>
        <p:spPr bwMode="gray"/>
      </p:sp>
      <p:sp>
        <p:nvSpPr>
          <p:cNvPr id="10" name="Text Placeholder column 1"/>
          <p:cNvSpPr>
            <a:spLocks noGrp="1"/>
          </p:cNvSpPr>
          <p:nvPr>
            <p:ph type="body" sz="quarter" idx="10"/>
          </p:nvPr>
        </p:nvSpPr>
        <p:spPr bwMode="gray"/>
        <p:txBody>
          <a:bodyPr/>
          <a:lstStyle/>
          <a:p>
            <a:pPr lvl="0"/>
            <a:r>
              <a:rPr lang="en-US" dirty="0"/>
              <a:t>First level</a:t>
            </a:r>
          </a:p>
          <a:p>
            <a:pPr lvl="1"/>
            <a:r>
              <a:rPr lang="en-US" dirty="0"/>
              <a:t>Second level</a:t>
            </a:r>
          </a:p>
        </p:txBody>
      </p:sp>
      <p:sp>
        <p:nvSpPr>
          <p:cNvPr id="11" name="Picture Placeholder 1" descr="Image placeholder 1/3" title="Image placeholder 1/3"/>
          <p:cNvSpPr>
            <a:spLocks noGrp="1"/>
          </p:cNvSpPr>
          <p:nvPr>
            <p:ph type="pic" sz="quarter" idx="12"/>
          </p:nvPr>
        </p:nvSpPr>
        <p:spPr bwMode="gra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1175416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Partner logo"/>
          <p:cNvSpPr/>
          <p:nvPr/>
        </p:nvSpPr>
        <p:spPr bwMode="gray">
          <a:xfrm>
            <a:off x="504000" y="5944029"/>
            <a:ext cx="944661"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p:nvPr>
        </p:nvSpPr>
        <p:spPr bwMode="gray"/>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ceholder Partner logo"/>
          <p:cNvSpPr/>
          <p:nvPr/>
        </p:nvSpPr>
        <p:spPr bwMode="gray">
          <a:xfrm>
            <a:off x="288000" y="6174872"/>
            <a:ext cx="944661"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16" name="Speaker"/>
          <p:cNvSpPr>
            <a:spLocks noGrp="1"/>
          </p:cNvSpPr>
          <p:nvPr>
            <p:ph type="subTitle" idx="1"/>
          </p:nvPr>
        </p:nvSpPr>
        <p:spPr bwMode="gray"/>
        <p:txBody>
          <a:bodyPr/>
          <a:lstStyle/>
          <a:p>
            <a:r>
              <a:rPr lang="en-US" dirty="0"/>
              <a:t>Speaker’s Name, SAP</a:t>
            </a:r>
          </a:p>
          <a:p>
            <a:pPr lvl="0"/>
            <a:r>
              <a:rPr lang="en-US" dirty="0"/>
              <a:t>Month 00, 2019</a:t>
            </a:r>
          </a:p>
        </p:txBody>
      </p:sp>
      <p:sp>
        <p:nvSpPr>
          <p:cNvPr id="4" name="Title"/>
          <p:cNvSpPr>
            <a:spLocks noGrp="1"/>
          </p:cNvSpPr>
          <p:nvPr>
            <p:ph type="title"/>
          </p:nvPr>
        </p:nvSpPr>
        <p:spPr bwMode="gray"/>
        <p:txBody>
          <a:bodyPr/>
          <a:lstStyle/>
          <a:p>
            <a:r>
              <a:rPr lang="en-US" dirty="0"/>
              <a:t>Title Goes Here</a:t>
            </a:r>
            <a:br>
              <a:rPr lang="en-US" dirty="0"/>
            </a:br>
            <a:r>
              <a:rPr lang="en-US" dirty="0">
                <a:solidFill>
                  <a:schemeClr val="accent1"/>
                </a:solidFill>
              </a:rPr>
              <a:t>and Here and Here</a:t>
            </a:r>
            <a:endParaRPr lang="de-DE" dirty="0">
              <a:solidFill>
                <a:schemeClr val="accent1"/>
              </a:solidFill>
            </a:endParaRPr>
          </a:p>
        </p:txBody>
      </p:sp>
      <p:pic>
        <p:nvPicPr>
          <p:cNvPr id="5" name="Pictogram" descr="Example of an pictogram" title="Pictogram for title slide"/>
          <p:cNvPicPr>
            <a:picLocks noGrp="1" noChangeAspect="1"/>
          </p:cNvPicPr>
          <p:nvPr>
            <p:ph type="pic" sz="quarter" idx="16"/>
          </p:nvPr>
        </p:nvPicPr>
        <p:blipFill>
          <a:blip r:embed="rId2"/>
          <a:srcRect t="16" b="16"/>
          <a:stretch>
            <a:fillRect/>
          </a:stretch>
        </p:blipFill>
        <p:spPr bwMode="gray"/>
      </p:pic>
    </p:spTree>
    <p:extLst>
      <p:ext uri="{BB962C8B-B14F-4D97-AF65-F5344CB8AC3E}">
        <p14:creationId xmlns:p14="http://schemas.microsoft.com/office/powerpoint/2010/main" val="1786748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lstStyle/>
          <a:p>
            <a:r>
              <a:rPr lang="en-US" dirty="0"/>
              <a:t>Agenda item/divider headline</a:t>
            </a:r>
          </a:p>
          <a:p>
            <a:pPr lvl="1"/>
            <a:r>
              <a:rPr lang="en-US" dirty="0"/>
              <a:t>Details</a:t>
            </a:r>
          </a:p>
          <a:p>
            <a:r>
              <a:rPr lang="en-US" dirty="0"/>
              <a:t>Agenda item/divider headline</a:t>
            </a:r>
          </a:p>
          <a:p>
            <a:pPr lvl="1"/>
            <a:r>
              <a:rPr lang="en-US" dirty="0"/>
              <a:t>Details</a:t>
            </a:r>
          </a:p>
          <a:p>
            <a:r>
              <a:rPr lang="en-US" dirty="0"/>
              <a:t>Agenda item/divider headline</a:t>
            </a:r>
          </a:p>
          <a:p>
            <a:pPr lvl="1"/>
            <a:r>
              <a:rPr lang="en-US" dirty="0"/>
              <a:t>Details</a:t>
            </a:r>
          </a:p>
          <a:p>
            <a:r>
              <a:rPr lang="en-US" dirty="0"/>
              <a:t>Agenda item/divider headline</a:t>
            </a:r>
          </a:p>
          <a:p>
            <a:pPr lvl="1"/>
            <a:r>
              <a:rPr lang="en-US" dirty="0"/>
              <a:t>Details</a:t>
            </a:r>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a:t>Divider </a:t>
            </a:r>
            <a:r>
              <a:rPr lang="en-US" dirty="0">
                <a:solidFill>
                  <a:schemeClr val="accent1"/>
                </a:solidFill>
              </a:rPr>
              <a:t>page</a:t>
            </a:r>
          </a:p>
        </p:txBody>
      </p:sp>
    </p:spTree>
    <p:extLst>
      <p:ext uri="{BB962C8B-B14F-4D97-AF65-F5344CB8AC3E}">
        <p14:creationId xmlns:p14="http://schemas.microsoft.com/office/powerpoint/2010/main" val="79920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Key </a:t>
            </a:r>
            <a:r>
              <a:rPr lang="en-US" dirty="0">
                <a:solidFill>
                  <a:schemeClr val="accent1"/>
                </a:solidFill>
              </a:rPr>
              <a:t>Concepts</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4161322F-D07B-2548-975B-3809A5EBBF90}"/>
              </a:ext>
            </a:extLst>
          </p:cNvPr>
          <p:cNvSpPr>
            <a:spLocks noGrp="1"/>
          </p:cNvSpPr>
          <p:nvPr>
            <p:ph type="title"/>
          </p:nvPr>
        </p:nvSpPr>
        <p:spPr>
          <a:xfrm>
            <a:off x="504001" y="504000"/>
            <a:ext cx="11186476" cy="1107996"/>
          </a:xfrm>
        </p:spPr>
        <p:txBody>
          <a:bodyPr/>
          <a:lstStyle/>
          <a:p>
            <a:r>
              <a:rPr lang="en-US">
                <a:solidFill>
                  <a:srgbClr val="000000"/>
                </a:solidFill>
              </a:rPr>
              <a:t>Key concepts #1 </a:t>
            </a:r>
            <a:br>
              <a:rPr lang="en-US">
                <a:solidFill>
                  <a:srgbClr val="000000"/>
                </a:solidFill>
              </a:rPr>
            </a:br>
            <a:r>
              <a:rPr lang="en-US">
                <a:solidFill>
                  <a:schemeClr val="accent1"/>
                </a:solidFill>
              </a:rPr>
              <a:t>What’s a bot?</a:t>
            </a:r>
            <a:br>
              <a:rPr lang="en-US" b="0">
                <a:solidFill>
                  <a:srgbClr val="000000"/>
                </a:solidFill>
              </a:rPr>
            </a:br>
            <a:endParaRPr lang="en-US"/>
          </a:p>
        </p:txBody>
      </p:sp>
      <p:pic>
        <p:nvPicPr>
          <p:cNvPr id="7" name="Shape 263">
            <a:extLst>
              <a:ext uri="{FF2B5EF4-FFF2-40B4-BE49-F238E27FC236}">
                <a16:creationId xmlns:a16="http://schemas.microsoft.com/office/drawing/2014/main" id="{EC5CA884-BD94-B442-9EFC-E4EB0A4CC744}"/>
              </a:ext>
            </a:extLst>
          </p:cNvPr>
          <p:cNvPicPr preferRelativeResize="0"/>
          <p:nvPr/>
        </p:nvPicPr>
        <p:blipFill>
          <a:blip r:embed="rId3">
            <a:alphaModFix/>
          </a:blip>
          <a:stretch>
            <a:fillRect/>
          </a:stretch>
        </p:blipFill>
        <p:spPr>
          <a:xfrm>
            <a:off x="3533612" y="5239877"/>
            <a:ext cx="1046789" cy="1114801"/>
          </a:xfrm>
          <a:prstGeom prst="rect">
            <a:avLst/>
          </a:prstGeom>
          <a:noFill/>
          <a:ln>
            <a:noFill/>
          </a:ln>
        </p:spPr>
      </p:pic>
      <p:cxnSp>
        <p:nvCxnSpPr>
          <p:cNvPr id="8" name="Shape 264">
            <a:extLst>
              <a:ext uri="{FF2B5EF4-FFF2-40B4-BE49-F238E27FC236}">
                <a16:creationId xmlns:a16="http://schemas.microsoft.com/office/drawing/2014/main" id="{AAA8DDF9-E2CC-B640-9B33-6A55A472DA8D}"/>
              </a:ext>
            </a:extLst>
          </p:cNvPr>
          <p:cNvCxnSpPr/>
          <p:nvPr/>
        </p:nvCxnSpPr>
        <p:spPr>
          <a:xfrm rot="5400000" flipH="1">
            <a:off x="3863788" y="4924487"/>
            <a:ext cx="369600" cy="0"/>
          </a:xfrm>
          <a:prstGeom prst="curvedConnector3">
            <a:avLst>
              <a:gd name="adj1" fmla="val 50000"/>
            </a:avLst>
          </a:prstGeom>
          <a:noFill/>
          <a:ln w="9525" cap="flat" cmpd="sng">
            <a:solidFill>
              <a:schemeClr val="bg1">
                <a:lumMod val="50000"/>
              </a:schemeClr>
            </a:solidFill>
            <a:prstDash val="solid"/>
            <a:round/>
            <a:headEnd type="none" w="med" len="med"/>
            <a:tailEnd type="none" w="med" len="med"/>
          </a:ln>
        </p:spPr>
      </p:cxnSp>
      <p:grpSp>
        <p:nvGrpSpPr>
          <p:cNvPr id="9" name="Shape 265">
            <a:extLst>
              <a:ext uri="{FF2B5EF4-FFF2-40B4-BE49-F238E27FC236}">
                <a16:creationId xmlns:a16="http://schemas.microsoft.com/office/drawing/2014/main" id="{3CEC0823-94D9-AA42-9B38-291D03678A5F}"/>
              </a:ext>
            </a:extLst>
          </p:cNvPr>
          <p:cNvGrpSpPr/>
          <p:nvPr/>
        </p:nvGrpSpPr>
        <p:grpSpPr>
          <a:xfrm>
            <a:off x="1428530" y="4066646"/>
            <a:ext cx="5238103" cy="523679"/>
            <a:chOff x="3200676" y="1907619"/>
            <a:chExt cx="1911251" cy="190975"/>
          </a:xfrm>
        </p:grpSpPr>
        <p:pic>
          <p:nvPicPr>
            <p:cNvPr id="10" name="Shape 266">
              <a:extLst>
                <a:ext uri="{FF2B5EF4-FFF2-40B4-BE49-F238E27FC236}">
                  <a16:creationId xmlns:a16="http://schemas.microsoft.com/office/drawing/2014/main" id="{59B1AE93-3717-A042-B755-F6015158E332}"/>
                </a:ext>
              </a:extLst>
            </p:cNvPr>
            <p:cNvPicPr preferRelativeResize="0"/>
            <p:nvPr/>
          </p:nvPicPr>
          <p:blipFill>
            <a:blip r:embed="rId4">
              <a:alphaModFix/>
            </a:blip>
            <a:stretch>
              <a:fillRect/>
            </a:stretch>
          </p:blipFill>
          <p:spPr>
            <a:xfrm>
              <a:off x="3846400" y="1908540"/>
              <a:ext cx="190049" cy="190051"/>
            </a:xfrm>
            <a:prstGeom prst="rect">
              <a:avLst/>
            </a:prstGeom>
            <a:noFill/>
            <a:ln>
              <a:noFill/>
            </a:ln>
          </p:spPr>
        </p:pic>
        <p:pic>
          <p:nvPicPr>
            <p:cNvPr id="11" name="Shape 267">
              <a:extLst>
                <a:ext uri="{FF2B5EF4-FFF2-40B4-BE49-F238E27FC236}">
                  <a16:creationId xmlns:a16="http://schemas.microsoft.com/office/drawing/2014/main" id="{53961517-025E-C142-84ED-64663470281D}"/>
                </a:ext>
              </a:extLst>
            </p:cNvPr>
            <p:cNvPicPr preferRelativeResize="0"/>
            <p:nvPr/>
          </p:nvPicPr>
          <p:blipFill>
            <a:blip r:embed="rId5">
              <a:alphaModFix/>
            </a:blip>
            <a:stretch>
              <a:fillRect/>
            </a:stretch>
          </p:blipFill>
          <p:spPr>
            <a:xfrm>
              <a:off x="3415915" y="1907621"/>
              <a:ext cx="190049" cy="190051"/>
            </a:xfrm>
            <a:prstGeom prst="rect">
              <a:avLst/>
            </a:prstGeom>
            <a:noFill/>
            <a:ln>
              <a:noFill/>
            </a:ln>
          </p:spPr>
        </p:pic>
        <p:pic>
          <p:nvPicPr>
            <p:cNvPr id="12" name="Shape 268">
              <a:extLst>
                <a:ext uri="{FF2B5EF4-FFF2-40B4-BE49-F238E27FC236}">
                  <a16:creationId xmlns:a16="http://schemas.microsoft.com/office/drawing/2014/main" id="{16051B0F-5D84-9D4D-8E13-325EEF9D8DF5}"/>
                </a:ext>
              </a:extLst>
            </p:cNvPr>
            <p:cNvPicPr preferRelativeResize="0"/>
            <p:nvPr/>
          </p:nvPicPr>
          <p:blipFill>
            <a:blip r:embed="rId6">
              <a:alphaModFix/>
            </a:blip>
            <a:stretch>
              <a:fillRect/>
            </a:stretch>
          </p:blipFill>
          <p:spPr>
            <a:xfrm>
              <a:off x="3631157" y="1908543"/>
              <a:ext cx="190049" cy="190051"/>
            </a:xfrm>
            <a:prstGeom prst="rect">
              <a:avLst/>
            </a:prstGeom>
            <a:noFill/>
            <a:ln>
              <a:noFill/>
            </a:ln>
          </p:spPr>
        </p:pic>
        <p:pic>
          <p:nvPicPr>
            <p:cNvPr id="13" name="Shape 269">
              <a:extLst>
                <a:ext uri="{FF2B5EF4-FFF2-40B4-BE49-F238E27FC236}">
                  <a16:creationId xmlns:a16="http://schemas.microsoft.com/office/drawing/2014/main" id="{A837145C-ACC4-5C4E-A72E-417AB7978103}"/>
                </a:ext>
              </a:extLst>
            </p:cNvPr>
            <p:cNvPicPr preferRelativeResize="0"/>
            <p:nvPr/>
          </p:nvPicPr>
          <p:blipFill>
            <a:blip r:embed="rId7">
              <a:alphaModFix/>
            </a:blip>
            <a:stretch>
              <a:fillRect/>
            </a:stretch>
          </p:blipFill>
          <p:spPr>
            <a:xfrm>
              <a:off x="3200676" y="1907619"/>
              <a:ext cx="190048" cy="190051"/>
            </a:xfrm>
            <a:prstGeom prst="rect">
              <a:avLst/>
            </a:prstGeom>
            <a:noFill/>
            <a:ln>
              <a:noFill/>
            </a:ln>
          </p:spPr>
        </p:pic>
        <p:pic>
          <p:nvPicPr>
            <p:cNvPr id="19" name="Shape 270">
              <a:extLst>
                <a:ext uri="{FF2B5EF4-FFF2-40B4-BE49-F238E27FC236}">
                  <a16:creationId xmlns:a16="http://schemas.microsoft.com/office/drawing/2014/main" id="{57C8879B-4329-4140-99F9-4B4AC592D001}"/>
                </a:ext>
              </a:extLst>
            </p:cNvPr>
            <p:cNvPicPr preferRelativeResize="0"/>
            <p:nvPr/>
          </p:nvPicPr>
          <p:blipFill>
            <a:blip r:embed="rId8">
              <a:alphaModFix/>
            </a:blip>
            <a:stretch>
              <a:fillRect/>
            </a:stretch>
          </p:blipFill>
          <p:spPr>
            <a:xfrm>
              <a:off x="4061648" y="1908545"/>
              <a:ext cx="190049" cy="190049"/>
            </a:xfrm>
            <a:prstGeom prst="rect">
              <a:avLst/>
            </a:prstGeom>
            <a:noFill/>
            <a:ln>
              <a:noFill/>
            </a:ln>
          </p:spPr>
        </p:pic>
        <p:pic>
          <p:nvPicPr>
            <p:cNvPr id="20" name="Shape 271">
              <a:extLst>
                <a:ext uri="{FF2B5EF4-FFF2-40B4-BE49-F238E27FC236}">
                  <a16:creationId xmlns:a16="http://schemas.microsoft.com/office/drawing/2014/main" id="{42832E40-DB22-A640-B65E-C897327DEB04}"/>
                </a:ext>
              </a:extLst>
            </p:cNvPr>
            <p:cNvPicPr preferRelativeResize="0"/>
            <p:nvPr/>
          </p:nvPicPr>
          <p:blipFill>
            <a:blip r:embed="rId9">
              <a:alphaModFix/>
            </a:blip>
            <a:stretch>
              <a:fillRect/>
            </a:stretch>
          </p:blipFill>
          <p:spPr>
            <a:xfrm>
              <a:off x="4706644" y="1908088"/>
              <a:ext cx="190049" cy="190051"/>
            </a:xfrm>
            <a:prstGeom prst="rect">
              <a:avLst/>
            </a:prstGeom>
            <a:noFill/>
            <a:ln>
              <a:noFill/>
            </a:ln>
          </p:spPr>
        </p:pic>
        <p:pic>
          <p:nvPicPr>
            <p:cNvPr id="21" name="Shape 272">
              <a:extLst>
                <a:ext uri="{FF2B5EF4-FFF2-40B4-BE49-F238E27FC236}">
                  <a16:creationId xmlns:a16="http://schemas.microsoft.com/office/drawing/2014/main" id="{305E3FD3-82A8-B54E-9095-CE511DEA6472}"/>
                </a:ext>
              </a:extLst>
            </p:cNvPr>
            <p:cNvPicPr preferRelativeResize="0"/>
            <p:nvPr/>
          </p:nvPicPr>
          <p:blipFill>
            <a:blip r:embed="rId10">
              <a:alphaModFix/>
            </a:blip>
            <a:stretch>
              <a:fillRect/>
            </a:stretch>
          </p:blipFill>
          <p:spPr>
            <a:xfrm>
              <a:off x="4921879" y="1908086"/>
              <a:ext cx="190049" cy="190051"/>
            </a:xfrm>
            <a:prstGeom prst="rect">
              <a:avLst/>
            </a:prstGeom>
            <a:noFill/>
            <a:ln>
              <a:noFill/>
            </a:ln>
          </p:spPr>
        </p:pic>
        <p:pic>
          <p:nvPicPr>
            <p:cNvPr id="22" name="Shape 273">
              <a:extLst>
                <a:ext uri="{FF2B5EF4-FFF2-40B4-BE49-F238E27FC236}">
                  <a16:creationId xmlns:a16="http://schemas.microsoft.com/office/drawing/2014/main" id="{2861E194-450B-724D-A973-ED2DE92E7277}"/>
                </a:ext>
              </a:extLst>
            </p:cNvPr>
            <p:cNvPicPr preferRelativeResize="0"/>
            <p:nvPr/>
          </p:nvPicPr>
          <p:blipFill>
            <a:blip r:embed="rId11">
              <a:alphaModFix/>
            </a:blip>
            <a:stretch>
              <a:fillRect/>
            </a:stretch>
          </p:blipFill>
          <p:spPr>
            <a:xfrm>
              <a:off x="4491399" y="1908085"/>
              <a:ext cx="190049" cy="190051"/>
            </a:xfrm>
            <a:prstGeom prst="rect">
              <a:avLst/>
            </a:prstGeom>
            <a:noFill/>
            <a:ln>
              <a:noFill/>
            </a:ln>
          </p:spPr>
        </p:pic>
        <p:pic>
          <p:nvPicPr>
            <p:cNvPr id="23" name="Shape 274">
              <a:extLst>
                <a:ext uri="{FF2B5EF4-FFF2-40B4-BE49-F238E27FC236}">
                  <a16:creationId xmlns:a16="http://schemas.microsoft.com/office/drawing/2014/main" id="{082DD8C5-914E-4041-A90E-91159D180D29}"/>
                </a:ext>
              </a:extLst>
            </p:cNvPr>
            <p:cNvPicPr preferRelativeResize="0"/>
            <p:nvPr/>
          </p:nvPicPr>
          <p:blipFill>
            <a:blip r:embed="rId12">
              <a:alphaModFix/>
            </a:blip>
            <a:stretch>
              <a:fillRect/>
            </a:stretch>
          </p:blipFill>
          <p:spPr>
            <a:xfrm>
              <a:off x="4276151" y="1908085"/>
              <a:ext cx="190049" cy="190051"/>
            </a:xfrm>
            <a:prstGeom prst="rect">
              <a:avLst/>
            </a:prstGeom>
            <a:noFill/>
            <a:ln>
              <a:noFill/>
            </a:ln>
          </p:spPr>
        </p:pic>
      </p:grpSp>
      <p:pic>
        <p:nvPicPr>
          <p:cNvPr id="24" name="Shape 275">
            <a:extLst>
              <a:ext uri="{FF2B5EF4-FFF2-40B4-BE49-F238E27FC236}">
                <a16:creationId xmlns:a16="http://schemas.microsoft.com/office/drawing/2014/main" id="{3F03526E-56C0-EB42-A1B0-2F20E1C599B7}"/>
              </a:ext>
            </a:extLst>
          </p:cNvPr>
          <p:cNvPicPr preferRelativeResize="0"/>
          <p:nvPr/>
        </p:nvPicPr>
        <p:blipFill>
          <a:blip r:embed="rId13">
            <a:alphaModFix/>
          </a:blip>
          <a:stretch>
            <a:fillRect/>
          </a:stretch>
        </p:blipFill>
        <p:spPr>
          <a:xfrm>
            <a:off x="2892138" y="1557068"/>
            <a:ext cx="2310899" cy="1993665"/>
          </a:xfrm>
          <a:prstGeom prst="rect">
            <a:avLst/>
          </a:prstGeom>
          <a:noFill/>
          <a:ln>
            <a:noFill/>
          </a:ln>
        </p:spPr>
      </p:pic>
      <p:cxnSp>
        <p:nvCxnSpPr>
          <p:cNvPr id="25" name="Shape 276">
            <a:extLst>
              <a:ext uri="{FF2B5EF4-FFF2-40B4-BE49-F238E27FC236}">
                <a16:creationId xmlns:a16="http://schemas.microsoft.com/office/drawing/2014/main" id="{3858BD20-C293-E04E-B4C9-420A8952453A}"/>
              </a:ext>
            </a:extLst>
          </p:cNvPr>
          <p:cNvCxnSpPr/>
          <p:nvPr/>
        </p:nvCxnSpPr>
        <p:spPr>
          <a:xfrm rot="10800000">
            <a:off x="2957820" y="3450767"/>
            <a:ext cx="880000" cy="470400"/>
          </a:xfrm>
          <a:prstGeom prst="straightConnector1">
            <a:avLst/>
          </a:prstGeom>
          <a:noFill/>
          <a:ln w="9525" cap="flat" cmpd="sng">
            <a:solidFill>
              <a:schemeClr val="bg1">
                <a:lumMod val="50000"/>
              </a:schemeClr>
            </a:solidFill>
            <a:prstDash val="solid"/>
            <a:round/>
            <a:headEnd type="none" w="med" len="med"/>
            <a:tailEnd type="none" w="med" len="med"/>
          </a:ln>
        </p:spPr>
      </p:cxnSp>
      <p:cxnSp>
        <p:nvCxnSpPr>
          <p:cNvPr id="26" name="Shape 277">
            <a:extLst>
              <a:ext uri="{FF2B5EF4-FFF2-40B4-BE49-F238E27FC236}">
                <a16:creationId xmlns:a16="http://schemas.microsoft.com/office/drawing/2014/main" id="{E0FC8F82-6348-CB4F-AD0E-6E3018E964D9}"/>
              </a:ext>
            </a:extLst>
          </p:cNvPr>
          <p:cNvCxnSpPr/>
          <p:nvPr/>
        </p:nvCxnSpPr>
        <p:spPr>
          <a:xfrm rot="10800000">
            <a:off x="3685987" y="3481200"/>
            <a:ext cx="280800" cy="424800"/>
          </a:xfrm>
          <a:prstGeom prst="straightConnector1">
            <a:avLst/>
          </a:prstGeom>
          <a:noFill/>
          <a:ln w="9525" cap="flat" cmpd="sng">
            <a:solidFill>
              <a:schemeClr val="bg1">
                <a:lumMod val="50000"/>
              </a:schemeClr>
            </a:solidFill>
            <a:prstDash val="solid"/>
            <a:round/>
            <a:headEnd type="none" w="med" len="med"/>
            <a:tailEnd type="none" w="med" len="med"/>
          </a:ln>
        </p:spPr>
      </p:cxnSp>
      <p:cxnSp>
        <p:nvCxnSpPr>
          <p:cNvPr id="27" name="Shape 278">
            <a:extLst>
              <a:ext uri="{FF2B5EF4-FFF2-40B4-BE49-F238E27FC236}">
                <a16:creationId xmlns:a16="http://schemas.microsoft.com/office/drawing/2014/main" id="{8530698B-CBD2-134F-8A80-DEDD6BB14F6E}"/>
              </a:ext>
            </a:extLst>
          </p:cNvPr>
          <p:cNvCxnSpPr/>
          <p:nvPr/>
        </p:nvCxnSpPr>
        <p:spPr>
          <a:xfrm rot="10800000" flipH="1">
            <a:off x="4088187" y="3481167"/>
            <a:ext cx="68400" cy="432400"/>
          </a:xfrm>
          <a:prstGeom prst="straightConnector1">
            <a:avLst/>
          </a:prstGeom>
          <a:noFill/>
          <a:ln w="9525" cap="flat" cmpd="sng">
            <a:solidFill>
              <a:schemeClr val="bg1">
                <a:lumMod val="50000"/>
              </a:schemeClr>
            </a:solidFill>
            <a:prstDash val="solid"/>
            <a:round/>
            <a:headEnd type="none" w="med" len="med"/>
            <a:tailEnd type="none" w="med" len="med"/>
          </a:ln>
        </p:spPr>
      </p:cxnSp>
      <p:cxnSp>
        <p:nvCxnSpPr>
          <p:cNvPr id="28" name="Shape 279">
            <a:extLst>
              <a:ext uri="{FF2B5EF4-FFF2-40B4-BE49-F238E27FC236}">
                <a16:creationId xmlns:a16="http://schemas.microsoft.com/office/drawing/2014/main" id="{19E02EFC-4793-694E-A725-44B0BADF7CA5}"/>
              </a:ext>
            </a:extLst>
          </p:cNvPr>
          <p:cNvCxnSpPr/>
          <p:nvPr/>
        </p:nvCxnSpPr>
        <p:spPr>
          <a:xfrm rot="10800000" flipH="1">
            <a:off x="4179220" y="3458367"/>
            <a:ext cx="394400" cy="470400"/>
          </a:xfrm>
          <a:prstGeom prst="straightConnector1">
            <a:avLst/>
          </a:prstGeom>
          <a:noFill/>
          <a:ln w="9525" cap="flat" cmpd="sng">
            <a:solidFill>
              <a:schemeClr val="bg1">
                <a:lumMod val="50000"/>
              </a:schemeClr>
            </a:solidFill>
            <a:prstDash val="solid"/>
            <a:round/>
            <a:headEnd type="none" w="med" len="med"/>
            <a:tailEnd type="none" w="med" len="med"/>
          </a:ln>
        </p:spPr>
      </p:cxnSp>
      <p:cxnSp>
        <p:nvCxnSpPr>
          <p:cNvPr id="29" name="Shape 280">
            <a:extLst>
              <a:ext uri="{FF2B5EF4-FFF2-40B4-BE49-F238E27FC236}">
                <a16:creationId xmlns:a16="http://schemas.microsoft.com/office/drawing/2014/main" id="{CF58FE09-BD22-C247-AE54-DA2DF6FCDDC8}"/>
              </a:ext>
            </a:extLst>
          </p:cNvPr>
          <p:cNvCxnSpPr/>
          <p:nvPr/>
        </p:nvCxnSpPr>
        <p:spPr>
          <a:xfrm rot="10800000" flipH="1">
            <a:off x="4293020" y="3443033"/>
            <a:ext cx="842000" cy="546400"/>
          </a:xfrm>
          <a:prstGeom prst="straightConnector1">
            <a:avLst/>
          </a:prstGeom>
          <a:noFill/>
          <a:ln w="9525" cap="flat" cmpd="sng">
            <a:solidFill>
              <a:schemeClr val="bg1">
                <a:lumMod val="50000"/>
              </a:schemeClr>
            </a:solidFill>
            <a:prstDash val="solid"/>
            <a:round/>
            <a:headEnd type="none" w="med" len="med"/>
            <a:tailEnd type="none" w="med" len="med"/>
          </a:ln>
        </p:spPr>
      </p:cxnSp>
      <p:sp>
        <p:nvSpPr>
          <p:cNvPr id="30" name="Shape 300">
            <a:extLst>
              <a:ext uri="{FF2B5EF4-FFF2-40B4-BE49-F238E27FC236}">
                <a16:creationId xmlns:a16="http://schemas.microsoft.com/office/drawing/2014/main" id="{DA272212-C195-D948-8AD6-F07E576F4F98}"/>
              </a:ext>
            </a:extLst>
          </p:cNvPr>
          <p:cNvSpPr/>
          <p:nvPr/>
        </p:nvSpPr>
        <p:spPr>
          <a:xfrm>
            <a:off x="8270596" y="4259178"/>
            <a:ext cx="3119945" cy="2095499"/>
          </a:xfrm>
          <a:prstGeom prst="roundRect">
            <a:avLst>
              <a:gd name="adj" fmla="val 3017"/>
            </a:avLst>
          </a:prstGeom>
          <a:solidFill>
            <a:schemeClr val="bg1"/>
          </a:solidFill>
          <a:ln w="9525" cap="flat" cmpd="sng">
            <a:solidFill>
              <a:schemeClr val="tx1">
                <a:lumMod val="50000"/>
                <a:lumOff val="50000"/>
              </a:schemeClr>
            </a:solidFill>
            <a:prstDash val="solid"/>
            <a:round/>
            <a:headEnd type="none" w="sm" len="sm"/>
            <a:tailEnd type="none" w="sm" len="sm"/>
          </a:ln>
        </p:spPr>
        <p:txBody>
          <a:bodyPr spcFirstLastPara="1" wrap="square" lIns="121900" tIns="121900" rIns="121900" bIns="121900" anchor="b" anchorCtr="0">
            <a:noAutofit/>
          </a:bodyPr>
          <a:lstStyle/>
          <a:p>
            <a:pPr defTabSz="1219170">
              <a:buClr>
                <a:srgbClr val="000000"/>
              </a:buClr>
            </a:pPr>
            <a:r>
              <a:rPr lang="en-US" sz="1800" kern="0">
                <a:solidFill>
                  <a:schemeClr val="tx1">
                    <a:lumMod val="50000"/>
                    <a:lumOff val="50000"/>
                  </a:schemeClr>
                </a:solidFill>
                <a:latin typeface="+mj-lt"/>
                <a:ea typeface="Roboto Light"/>
                <a:cs typeface="Roboto Light"/>
                <a:sym typeface="Roboto Light"/>
              </a:rPr>
              <a:t>A bot is a program that automatize a task. Through messaging channels clients make a request. The bot understands and executes.</a:t>
            </a:r>
          </a:p>
        </p:txBody>
      </p:sp>
      <p:pic>
        <p:nvPicPr>
          <p:cNvPr id="31" name="Picture 20">
            <a:extLst>
              <a:ext uri="{FF2B5EF4-FFF2-40B4-BE49-F238E27FC236}">
                <a16:creationId xmlns:a16="http://schemas.microsoft.com/office/drawing/2014/main" id="{A5224C3D-BF49-2444-80E1-A0812917ACF3}"/>
              </a:ext>
            </a:extLst>
          </p:cNvPr>
          <p:cNvPicPr>
            <a:picLocks noChangeAspect="1"/>
          </p:cNvPicPr>
          <p:nvPr/>
        </p:nvPicPr>
        <p:blipFill>
          <a:blip r:embed="rId14"/>
          <a:stretch>
            <a:fillRect/>
          </a:stretch>
        </p:blipFill>
        <p:spPr>
          <a:xfrm>
            <a:off x="8098141" y="3592970"/>
            <a:ext cx="863285" cy="863285"/>
          </a:xfrm>
          <a:prstGeom prst="rect">
            <a:avLst/>
          </a:prstGeom>
        </p:spPr>
      </p:pic>
    </p:spTree>
    <p:extLst>
      <p:ext uri="{BB962C8B-B14F-4D97-AF65-F5344CB8AC3E}">
        <p14:creationId xmlns:p14="http://schemas.microsoft.com/office/powerpoint/2010/main" val="155854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1220120" y="1457739"/>
            <a:ext cx="6439637" cy="4355958"/>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454" name="Shape 454"/>
          <p:cNvSpPr txBox="1"/>
          <p:nvPr/>
        </p:nvSpPr>
        <p:spPr>
          <a:xfrm>
            <a:off x="1220120" y="5900183"/>
            <a:ext cx="6806000" cy="684400"/>
          </a:xfrm>
          <a:prstGeom prst="rect">
            <a:avLst/>
          </a:prstGeom>
          <a:noFill/>
          <a:ln>
            <a:noFill/>
          </a:ln>
        </p:spPr>
        <p:txBody>
          <a:bodyPr spcFirstLastPara="1" wrap="square" lIns="121900" tIns="121900" rIns="121900" bIns="121900" anchor="t" anchorCtr="0">
            <a:noAutofit/>
          </a:bodyPr>
          <a:lstStyle/>
          <a:p>
            <a:pPr algn="ctr"/>
            <a:r>
              <a:rPr lang="fr" sz="2000">
                <a:latin typeface="+mn-lt"/>
                <a:ea typeface="Roboto"/>
                <a:cs typeface="Roboto"/>
                <a:sym typeface="Roboto"/>
              </a:rPr>
              <a:t>A bot </a:t>
            </a:r>
            <a:r>
              <a:rPr lang="fr" sz="2000" err="1">
                <a:latin typeface="+mn-lt"/>
                <a:ea typeface="Roboto"/>
                <a:cs typeface="Roboto"/>
                <a:sym typeface="Roboto"/>
              </a:rPr>
              <a:t>is</a:t>
            </a:r>
            <a:r>
              <a:rPr lang="fr" sz="2000">
                <a:latin typeface="+mn-lt"/>
                <a:ea typeface="Roboto"/>
                <a:cs typeface="Roboto"/>
                <a:sym typeface="Roboto"/>
              </a:rPr>
              <a:t> made of </a:t>
            </a:r>
            <a:r>
              <a:rPr lang="fr" sz="2000" err="1">
                <a:latin typeface="+mn-lt"/>
                <a:ea typeface="Roboto"/>
                <a:cs typeface="Roboto"/>
                <a:sym typeface="Roboto"/>
              </a:rPr>
              <a:t>intents</a:t>
            </a:r>
            <a:endParaRPr sz="2000">
              <a:latin typeface="+mn-lt"/>
              <a:ea typeface="Roboto"/>
              <a:cs typeface="Roboto"/>
              <a:sym typeface="Roboto"/>
            </a:endParaRPr>
          </a:p>
        </p:txBody>
      </p:sp>
      <p:sp>
        <p:nvSpPr>
          <p:cNvPr id="455" name="Shape 455"/>
          <p:cNvSpPr/>
          <p:nvPr/>
        </p:nvSpPr>
        <p:spPr>
          <a:xfrm>
            <a:off x="5178698" y="6387623"/>
            <a:ext cx="792000" cy="78400"/>
          </a:xfrm>
          <a:prstGeom prst="rect">
            <a:avLst/>
          </a:prstGeom>
          <a:solidFill>
            <a:schemeClr val="lt2"/>
          </a:solidFill>
          <a:ln>
            <a:noFill/>
          </a:ln>
        </p:spPr>
        <p:txBody>
          <a:bodyPr spcFirstLastPara="1" wrap="square" lIns="121900" tIns="121900" rIns="121900" bIns="121900" anchor="ctr" anchorCtr="0">
            <a:noAutofit/>
          </a:bodyPr>
          <a:lstStyle/>
          <a:p>
            <a:endParaRPr sz="2800"/>
          </a:p>
        </p:txBody>
      </p:sp>
      <p:sp>
        <p:nvSpPr>
          <p:cNvPr id="456" name="Shape 456"/>
          <p:cNvSpPr/>
          <p:nvPr/>
        </p:nvSpPr>
        <p:spPr>
          <a:xfrm>
            <a:off x="8712487" y="3657600"/>
            <a:ext cx="3077600" cy="2698400"/>
          </a:xfrm>
          <a:prstGeom prst="roundRect">
            <a:avLst>
              <a:gd name="adj" fmla="val 3017"/>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b" anchorCtr="0">
            <a:noAutofit/>
          </a:bodyPr>
          <a:lstStyle/>
          <a:p>
            <a:r>
              <a:rPr lang="fr" sz="1800">
                <a:solidFill>
                  <a:schemeClr val="tx1">
                    <a:lumMod val="50000"/>
                    <a:lumOff val="50000"/>
                  </a:schemeClr>
                </a:solidFill>
                <a:latin typeface="+mn-lt"/>
                <a:ea typeface="Roboto Light"/>
                <a:cs typeface="Roboto Light"/>
                <a:sym typeface="Roboto Light"/>
              </a:rPr>
              <a:t>An </a:t>
            </a:r>
            <a:r>
              <a:rPr lang="fr" sz="1800" err="1">
                <a:solidFill>
                  <a:schemeClr val="tx1">
                    <a:lumMod val="50000"/>
                    <a:lumOff val="50000"/>
                  </a:schemeClr>
                </a:solidFill>
                <a:latin typeface="+mn-lt"/>
                <a:ea typeface="Roboto Light"/>
                <a:cs typeface="Roboto Light"/>
                <a:sym typeface="Roboto Light"/>
              </a:rPr>
              <a:t>intent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 a box of expressions </a:t>
            </a:r>
            <a:r>
              <a:rPr lang="fr" sz="1800" err="1">
                <a:solidFill>
                  <a:schemeClr val="tx1">
                    <a:lumMod val="50000"/>
                    <a:lumOff val="50000"/>
                  </a:schemeClr>
                </a:solidFill>
                <a:latin typeface="+mn-lt"/>
                <a:ea typeface="Roboto Light"/>
                <a:cs typeface="Roboto Light"/>
                <a:sym typeface="Roboto Light"/>
              </a:rPr>
              <a:t>that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mean</a:t>
            </a:r>
            <a:r>
              <a:rPr lang="fr" sz="1800">
                <a:solidFill>
                  <a:schemeClr val="tx1">
                    <a:lumMod val="50000"/>
                    <a:lumOff val="50000"/>
                  </a:schemeClr>
                </a:solidFill>
                <a:latin typeface="+mn-lt"/>
                <a:ea typeface="Roboto Light"/>
                <a:cs typeface="Roboto Light"/>
                <a:sym typeface="Roboto Light"/>
              </a:rPr>
              <a:t> the </a:t>
            </a:r>
            <a:r>
              <a:rPr lang="fr" sz="1800" err="1">
                <a:solidFill>
                  <a:schemeClr val="tx1">
                    <a:lumMod val="50000"/>
                    <a:lumOff val="50000"/>
                  </a:schemeClr>
                </a:solidFill>
                <a:latin typeface="+mn-lt"/>
                <a:ea typeface="Roboto Light"/>
                <a:cs typeface="Roboto Light"/>
                <a:sym typeface="Roboto Light"/>
              </a:rPr>
              <a:t>same</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thing</a:t>
            </a:r>
            <a:r>
              <a:rPr lang="fr" sz="1800">
                <a:solidFill>
                  <a:schemeClr val="tx1">
                    <a:lumMod val="50000"/>
                    <a:lumOff val="50000"/>
                  </a:schemeClr>
                </a:solidFill>
                <a:latin typeface="+mn-lt"/>
                <a:ea typeface="Roboto Light"/>
                <a:cs typeface="Roboto Light"/>
                <a:sym typeface="Roboto Light"/>
              </a:rPr>
              <a:t> but are </a:t>
            </a:r>
            <a:r>
              <a:rPr lang="fr" sz="1800" err="1">
                <a:solidFill>
                  <a:schemeClr val="tx1">
                    <a:lumMod val="50000"/>
                    <a:lumOff val="50000"/>
                  </a:schemeClr>
                </a:solidFill>
                <a:latin typeface="+mn-lt"/>
                <a:ea typeface="Roboto Light"/>
                <a:cs typeface="Roboto Light"/>
                <a:sym typeface="Roboto Light"/>
              </a:rPr>
              <a:t>constructed</a:t>
            </a:r>
            <a:r>
              <a:rPr lang="fr" sz="1800">
                <a:solidFill>
                  <a:schemeClr val="tx1">
                    <a:lumMod val="50000"/>
                    <a:lumOff val="50000"/>
                  </a:schemeClr>
                </a:solidFill>
                <a:latin typeface="+mn-lt"/>
                <a:ea typeface="Roboto Light"/>
                <a:cs typeface="Roboto Light"/>
                <a:sym typeface="Roboto Light"/>
              </a:rPr>
              <a:t> in </a:t>
            </a:r>
            <a:r>
              <a:rPr lang="fr" sz="1800" err="1">
                <a:solidFill>
                  <a:schemeClr val="tx1">
                    <a:lumMod val="50000"/>
                    <a:lumOff val="50000"/>
                  </a:schemeClr>
                </a:solidFill>
                <a:latin typeface="+mn-lt"/>
                <a:ea typeface="Roboto Light"/>
                <a:cs typeface="Roboto Light"/>
                <a:sym typeface="Roboto Light"/>
              </a:rPr>
              <a:t>different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ways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Each</a:t>
            </a:r>
            <a:r>
              <a:rPr lang="fr" sz="1800">
                <a:solidFill>
                  <a:schemeClr val="tx1">
                    <a:lumMod val="50000"/>
                    <a:lumOff val="50000"/>
                  </a:schemeClr>
                </a:solidFill>
                <a:latin typeface="+mn-lt"/>
                <a:ea typeface="Roboto Light"/>
                <a:cs typeface="Roboto Light"/>
                <a:sym typeface="Roboto Light"/>
              </a:rPr>
              <a:t> one of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intents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represents</a:t>
            </a:r>
            <a:r>
              <a:rPr lang="fr" sz="1800">
                <a:solidFill>
                  <a:schemeClr val="tx1">
                    <a:lumMod val="50000"/>
                    <a:lumOff val="50000"/>
                  </a:schemeClr>
                </a:solidFill>
                <a:latin typeface="+mn-lt"/>
                <a:ea typeface="Roboto Light"/>
                <a:cs typeface="Roboto Light"/>
                <a:sym typeface="Roboto Light"/>
              </a:rPr>
              <a:t> an </a:t>
            </a:r>
            <a:r>
              <a:rPr lang="fr" sz="1800" err="1">
                <a:solidFill>
                  <a:schemeClr val="tx1">
                    <a:lumMod val="50000"/>
                    <a:lumOff val="50000"/>
                  </a:schemeClr>
                </a:solidFill>
                <a:latin typeface="+mn-lt"/>
                <a:ea typeface="Roboto Light"/>
                <a:cs typeface="Roboto Light"/>
                <a:sym typeface="Roboto Light"/>
              </a:rPr>
              <a:t>idea</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bot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 able to </a:t>
            </a:r>
            <a:r>
              <a:rPr lang="fr" sz="1800" err="1">
                <a:solidFill>
                  <a:schemeClr val="tx1">
                    <a:lumMod val="50000"/>
                    <a:lumOff val="50000"/>
                  </a:schemeClr>
                </a:solidFill>
                <a:latin typeface="+mn-lt"/>
                <a:ea typeface="Roboto Light"/>
                <a:cs typeface="Roboto Light"/>
                <a:sym typeface="Roboto Light"/>
              </a:rPr>
              <a:t>understand</a:t>
            </a:r>
            <a:r>
              <a:rPr lang="fr" sz="1800">
                <a:solidFill>
                  <a:schemeClr val="tx1">
                    <a:lumMod val="50000"/>
                    <a:lumOff val="50000"/>
                  </a:schemeClr>
                </a:solidFill>
                <a:latin typeface="+mn-lt"/>
                <a:ea typeface="Roboto Light"/>
                <a:cs typeface="Roboto Light"/>
                <a:sym typeface="Roboto Light"/>
              </a:rPr>
              <a:t>.</a:t>
            </a:r>
            <a:endParaRPr sz="1800">
              <a:solidFill>
                <a:schemeClr val="tx1">
                  <a:lumMod val="50000"/>
                  <a:lumOff val="50000"/>
                </a:schemeClr>
              </a:solidFill>
              <a:latin typeface="+mn-lt"/>
              <a:ea typeface="Roboto Light"/>
              <a:cs typeface="Roboto Light"/>
              <a:sym typeface="Roboto Light"/>
            </a:endParaRPr>
          </a:p>
        </p:txBody>
      </p:sp>
      <p:pic>
        <p:nvPicPr>
          <p:cNvPr id="457" name="Shape 457"/>
          <p:cNvPicPr preferRelativeResize="0"/>
          <p:nvPr/>
        </p:nvPicPr>
        <p:blipFill>
          <a:blip r:embed="rId3">
            <a:alphaModFix/>
          </a:blip>
          <a:stretch>
            <a:fillRect/>
          </a:stretch>
        </p:blipFill>
        <p:spPr>
          <a:xfrm>
            <a:off x="1341488" y="1560978"/>
            <a:ext cx="6209964" cy="4076305"/>
          </a:xfrm>
          <a:prstGeom prst="rect">
            <a:avLst/>
          </a:prstGeom>
          <a:noFill/>
          <a:ln>
            <a:noFill/>
          </a:ln>
        </p:spPr>
      </p:pic>
      <p:sp>
        <p:nvSpPr>
          <p:cNvPr id="9" name="Title">
            <a:extLst>
              <a:ext uri="{FF2B5EF4-FFF2-40B4-BE49-F238E27FC236}">
                <a16:creationId xmlns:a16="http://schemas.microsoft.com/office/drawing/2014/main" id="{6FD3554D-69B1-DA42-9418-98C61197F1E1}"/>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kumimoji="0" lang="en-US" sz="2400" b="1" i="0" u="none" strike="noStrike" kern="1200" cap="none" spc="0" normalizeH="0" baseline="0">
                <a:ln>
                  <a:noFill/>
                </a:ln>
                <a:solidFill>
                  <a:schemeClr val="accent1"/>
                </a:solidFill>
                <a:effectLst/>
                <a:uLnTx/>
                <a:uFillTx/>
                <a:latin typeface="Arial"/>
                <a:ea typeface="+mj-ea"/>
                <a:cs typeface="+mj-cs"/>
              </a:rPr>
              <a:t>NLP – Intents, expressions &amp; entities </a:t>
            </a:r>
            <a:endParaRPr kumimoji="0" lang="en-US" sz="2400" b="0" i="0" u="none" strike="noStrike" kern="1200" cap="none" spc="0" normalizeH="0" baseline="0">
              <a:ln>
                <a:noFill/>
              </a:ln>
              <a:solidFill>
                <a:schemeClr val="accent1"/>
              </a:solidFill>
              <a:effectLst/>
              <a:uLnTx/>
              <a:uFillTx/>
              <a:latin typeface="Arial"/>
            </a:endParaRPr>
          </a:p>
        </p:txBody>
      </p:sp>
      <p:pic>
        <p:nvPicPr>
          <p:cNvPr id="10" name="Picture 20">
            <a:extLst>
              <a:ext uri="{FF2B5EF4-FFF2-40B4-BE49-F238E27FC236}">
                <a16:creationId xmlns:a16="http://schemas.microsoft.com/office/drawing/2014/main" id="{A6B4F38B-7F89-B54B-B026-A75F261D7B27}"/>
              </a:ext>
            </a:extLst>
          </p:cNvPr>
          <p:cNvPicPr>
            <a:picLocks noChangeAspect="1"/>
          </p:cNvPicPr>
          <p:nvPr/>
        </p:nvPicPr>
        <p:blipFill>
          <a:blip r:embed="rId4"/>
          <a:stretch>
            <a:fillRect/>
          </a:stretch>
        </p:blipFill>
        <p:spPr>
          <a:xfrm>
            <a:off x="8547919" y="3012873"/>
            <a:ext cx="863285" cy="863285"/>
          </a:xfrm>
          <a:prstGeom prst="rect">
            <a:avLst/>
          </a:prstGeom>
        </p:spPr>
      </p:pic>
    </p:spTree>
    <p:extLst>
      <p:ext uri="{BB962C8B-B14F-4D97-AF65-F5344CB8AC3E}">
        <p14:creationId xmlns:p14="http://schemas.microsoft.com/office/powerpoint/2010/main" val="490084541"/>
      </p:ext>
    </p:extLst>
  </p:cSld>
  <p:clrMapOvr>
    <a:masterClrMapping/>
  </p:clrMapOvr>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2019 16x9 white</Template>
  <TotalTime>8</TotalTime>
  <Words>949</Words>
  <Application>Microsoft Macintosh PowerPoint</Application>
  <PresentationFormat>Personnalisé</PresentationFormat>
  <Paragraphs>199</Paragraphs>
  <Slides>40</Slides>
  <Notes>18</Notes>
  <HiddenSlides>2</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40</vt:i4>
      </vt:variant>
    </vt:vector>
  </HeadingPairs>
  <TitlesOfParts>
    <vt:vector size="51" baseType="lpstr">
      <vt:lpstr>Arial</vt:lpstr>
      <vt:lpstr>Calibri</vt:lpstr>
      <vt:lpstr>Consolas</vt:lpstr>
      <vt:lpstr>Courier New</vt:lpstr>
      <vt:lpstr>Roboto</vt:lpstr>
      <vt:lpstr>Roboto Light</vt:lpstr>
      <vt:lpstr>Symbol</vt:lpstr>
      <vt:lpstr>wingdings</vt:lpstr>
      <vt:lpstr>wingdings</vt:lpstr>
      <vt:lpstr>SAP 2019 16x9 white</vt:lpstr>
      <vt:lpstr>SAP 2019 16x9 blue</vt:lpstr>
      <vt:lpstr>A Plankton Classifier Chatbot using SAP’s ConversationalAI and Transfer Learning and Here and Here</vt:lpstr>
      <vt:lpstr>Title Goes Here and Here and Here</vt:lpstr>
      <vt:lpstr>Title Goes Here and Here and Here</vt:lpstr>
      <vt:lpstr>Title Goes Here and Here and Here</vt:lpstr>
      <vt:lpstr>Agenda</vt:lpstr>
      <vt:lpstr>Divider page</vt:lpstr>
      <vt:lpstr>Key Concepts</vt:lpstr>
      <vt:lpstr>Key concepts #1  What’s a bot?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Divider page</vt:lpstr>
      <vt:lpstr>Insert page title (sentence case)</vt:lpstr>
      <vt:lpstr>Insert page title (sentence case)</vt:lpstr>
      <vt:lpstr>Insert page title (sentence case)</vt:lpstr>
      <vt:lpstr>Insert page title (sentence case)</vt:lpstr>
      <vt:lpstr>Insert page title (sentence case) Subheadline</vt:lpstr>
      <vt:lpstr>Présentation PowerPoint</vt:lpstr>
      <vt:lpstr>Présentation PowerPoint</vt:lpstr>
      <vt:lpstr>Insert page title (sentence case)</vt:lpstr>
      <vt:lpstr>Insert page title (sentence case)</vt:lpstr>
      <vt:lpstr>Présentation PowerPoint</vt:lpstr>
      <vt:lpstr>Insert page title (sentence case)</vt:lpstr>
      <vt:lpstr>Insert page title (sentence case)</vt:lpstr>
      <vt:lpstr>Insert page title (sentence case)</vt:lpstr>
      <vt:lpstr>Insert page title (sentence case)</vt:lpstr>
      <vt:lpstr>Thank you.</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Plankton Classifier Chatbot using SAP’s ConversationalAI and Transfer Learning and Here and Here</dc:title>
  <dc:creator>MOUELHI, Aymen</dc:creator>
  <cp:keywords>2019/16:9/white</cp:keywords>
  <cp:lastModifiedBy>MOUELHI, Aymen</cp:lastModifiedBy>
  <cp:revision>5</cp:revision>
  <dcterms:created xsi:type="dcterms:W3CDTF">2019-04-01T13:26:31Z</dcterms:created>
  <dcterms:modified xsi:type="dcterms:W3CDTF">2019-04-01T13:34:43Z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